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8" r:id="rId6"/>
    <p:sldId id="260" r:id="rId7"/>
    <p:sldId id="269" r:id="rId8"/>
    <p:sldId id="261" r:id="rId9"/>
    <p:sldId id="262" r:id="rId10"/>
    <p:sldId id="263" r:id="rId11"/>
    <p:sldId id="264" r:id="rId12"/>
    <p:sldId id="270" r:id="rId13"/>
    <p:sldId id="271" r:id="rId14"/>
    <p:sldId id="266" r:id="rId15"/>
    <p:sldId id="267" r:id="rId16"/>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9C9B"/>
    <a:srgbClr val="558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4" d="100"/>
          <a:sy n="54" d="100"/>
        </p:scale>
        <p:origin x="108" y="8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chemeClr val="bg1"/>
                </a:solidFill>
                <a:latin typeface="Tahoma"/>
                <a:cs typeface="Tahom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1065" cy="10266035"/>
          </a:xfrm>
          <a:prstGeom prst="rect">
            <a:avLst/>
          </a:prstGeom>
        </p:spPr>
      </p:pic>
      <p:sp>
        <p:nvSpPr>
          <p:cNvPr id="17" name="bg object 17"/>
          <p:cNvSpPr/>
          <p:nvPr/>
        </p:nvSpPr>
        <p:spPr>
          <a:xfrm>
            <a:off x="0" y="4731766"/>
            <a:ext cx="9215120" cy="4476750"/>
          </a:xfrm>
          <a:custGeom>
            <a:avLst/>
            <a:gdLst/>
            <a:ahLst/>
            <a:cxnLst/>
            <a:rect l="l" t="t" r="r" b="b"/>
            <a:pathLst>
              <a:path w="9215120" h="4476750">
                <a:moveTo>
                  <a:pt x="9215029" y="4476749"/>
                </a:moveTo>
                <a:lnTo>
                  <a:pt x="0" y="4476749"/>
                </a:lnTo>
                <a:lnTo>
                  <a:pt x="0" y="0"/>
                </a:lnTo>
                <a:lnTo>
                  <a:pt x="9215029" y="0"/>
                </a:lnTo>
                <a:lnTo>
                  <a:pt x="9215029" y="4476749"/>
                </a:lnTo>
                <a:close/>
              </a:path>
            </a:pathLst>
          </a:custGeom>
          <a:solidFill>
            <a:srgbClr val="000000"/>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352127" y="5320867"/>
            <a:ext cx="7626786" cy="354955"/>
          </a:xfrm>
          <a:prstGeom prst="rect">
            <a:avLst/>
          </a:prstGeom>
        </p:spPr>
      </p:pic>
      <p:pic>
        <p:nvPicPr>
          <p:cNvPr id="19" name="bg object 19"/>
          <p:cNvPicPr/>
          <p:nvPr/>
        </p:nvPicPr>
        <p:blipFill>
          <a:blip r:embed="rId4" cstate="print"/>
          <a:stretch>
            <a:fillRect/>
          </a:stretch>
        </p:blipFill>
        <p:spPr>
          <a:xfrm>
            <a:off x="316966" y="5978092"/>
            <a:ext cx="6688977" cy="354955"/>
          </a:xfrm>
          <a:prstGeom prst="rect">
            <a:avLst/>
          </a:prstGeom>
        </p:spPr>
      </p:pic>
      <p:sp>
        <p:nvSpPr>
          <p:cNvPr id="2" name="Holder 2"/>
          <p:cNvSpPr>
            <a:spLocks noGrp="1"/>
          </p:cNvSpPr>
          <p:nvPr>
            <p:ph type="title"/>
          </p:nvPr>
        </p:nvSpPr>
        <p:spPr/>
        <p:txBody>
          <a:bodyPr lIns="0" tIns="0" rIns="0" bIns="0"/>
          <a:lstStyle>
            <a:lvl1pPr>
              <a:defRPr sz="2700" b="1"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76972" y="1084570"/>
            <a:ext cx="15946755" cy="780414"/>
          </a:xfrm>
          <a:prstGeom prst="rect">
            <a:avLst/>
          </a:prstGeom>
        </p:spPr>
        <p:txBody>
          <a:bodyPr wrap="square" lIns="0" tIns="0" rIns="0" bIns="0">
            <a:spAutoFit/>
          </a:bodyPr>
          <a:lstStyle>
            <a:lvl1pPr>
              <a:defRPr sz="2700" b="1" i="0">
                <a:solidFill>
                  <a:schemeClr val="bg1"/>
                </a:solidFill>
                <a:latin typeface="Tahoma"/>
                <a:cs typeface="Tahoma"/>
              </a:defRPr>
            </a:lvl1pPr>
          </a:lstStyle>
          <a:p>
            <a:endParaRPr/>
          </a:p>
        </p:txBody>
      </p:sp>
      <p:sp>
        <p:nvSpPr>
          <p:cNvPr id="3" name="Holder 3"/>
          <p:cNvSpPr>
            <a:spLocks noGrp="1"/>
          </p:cNvSpPr>
          <p:nvPr>
            <p:ph type="body" idx="1"/>
          </p:nvPr>
        </p:nvSpPr>
        <p:spPr>
          <a:xfrm>
            <a:off x="4279470" y="3438569"/>
            <a:ext cx="9741758" cy="31013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10/23/2023</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075" y="5092314"/>
            <a:ext cx="7670800" cy="1419299"/>
          </a:xfrm>
          <a:prstGeom prst="rect">
            <a:avLst/>
          </a:prstGeom>
        </p:spPr>
        <p:txBody>
          <a:bodyPr vert="horz" wrap="square" lIns="0" tIns="12700" rIns="0" bIns="0" rtlCol="0">
            <a:spAutoFit/>
          </a:bodyPr>
          <a:lstStyle/>
          <a:p>
            <a:pPr marL="12700" marR="5080">
              <a:lnSpc>
                <a:spcPct val="119800"/>
              </a:lnSpc>
              <a:spcBef>
                <a:spcPts val="100"/>
              </a:spcBef>
            </a:pPr>
            <a:r>
              <a:rPr sz="3600" b="0" spc="190" dirty="0">
                <a:solidFill>
                  <a:srgbClr val="000000"/>
                </a:solidFill>
                <a:latin typeface="Times New Roman"/>
                <a:cs typeface="Times New Roman"/>
              </a:rPr>
              <a:t>CUSTOMER</a:t>
            </a:r>
            <a:r>
              <a:rPr sz="3600" b="0" spc="45" dirty="0">
                <a:solidFill>
                  <a:srgbClr val="000000"/>
                </a:solidFill>
                <a:latin typeface="Times New Roman"/>
                <a:cs typeface="Times New Roman"/>
              </a:rPr>
              <a:t> </a:t>
            </a:r>
            <a:r>
              <a:rPr sz="3600" b="0" spc="204" dirty="0">
                <a:solidFill>
                  <a:srgbClr val="000000"/>
                </a:solidFill>
                <a:latin typeface="Times New Roman"/>
                <a:cs typeface="Times New Roman"/>
              </a:rPr>
              <a:t>CHURN</a:t>
            </a:r>
            <a:r>
              <a:rPr sz="3600" b="0" spc="45" dirty="0">
                <a:solidFill>
                  <a:srgbClr val="000000"/>
                </a:solidFill>
                <a:latin typeface="Times New Roman"/>
                <a:cs typeface="Times New Roman"/>
              </a:rPr>
              <a:t> </a:t>
            </a:r>
            <a:r>
              <a:rPr sz="3600" b="0" spc="204" dirty="0">
                <a:solidFill>
                  <a:srgbClr val="000000"/>
                </a:solidFill>
                <a:latin typeface="Times New Roman"/>
                <a:cs typeface="Times New Roman"/>
              </a:rPr>
              <a:t>PREDICTION </a:t>
            </a:r>
            <a:r>
              <a:rPr sz="3600" b="0" spc="-885" dirty="0">
                <a:solidFill>
                  <a:srgbClr val="000000"/>
                </a:solidFill>
                <a:latin typeface="Times New Roman"/>
                <a:cs typeface="Times New Roman"/>
              </a:rPr>
              <a:t> </a:t>
            </a:r>
            <a:r>
              <a:rPr sz="3600" b="0" spc="180" dirty="0">
                <a:solidFill>
                  <a:srgbClr val="000000"/>
                </a:solidFill>
                <a:latin typeface="Times New Roman"/>
                <a:cs typeface="Times New Roman"/>
              </a:rPr>
              <a:t>AND</a:t>
            </a:r>
            <a:r>
              <a:rPr sz="3600" b="0" spc="40" dirty="0">
                <a:solidFill>
                  <a:srgbClr val="000000"/>
                </a:solidFill>
                <a:latin typeface="Times New Roman"/>
                <a:cs typeface="Times New Roman"/>
              </a:rPr>
              <a:t> </a:t>
            </a:r>
            <a:r>
              <a:rPr sz="3600" b="0" spc="235" dirty="0">
                <a:solidFill>
                  <a:srgbClr val="000000"/>
                </a:solidFill>
                <a:latin typeface="Times New Roman"/>
                <a:cs typeface="Times New Roman"/>
              </a:rPr>
              <a:t>RETENTION</a:t>
            </a:r>
            <a:r>
              <a:rPr sz="3600" b="0" spc="45" dirty="0">
                <a:solidFill>
                  <a:srgbClr val="000000"/>
                </a:solidFill>
                <a:latin typeface="Times New Roman"/>
                <a:cs typeface="Times New Roman"/>
              </a:rPr>
              <a:t> </a:t>
            </a:r>
            <a:r>
              <a:rPr sz="4400" b="0" spc="125" dirty="0">
                <a:solidFill>
                  <a:srgbClr val="000000"/>
                </a:solidFill>
                <a:latin typeface="Times New Roman"/>
                <a:cs typeface="Times New Roman"/>
              </a:rPr>
              <a:t>STRATEGY</a:t>
            </a:r>
            <a:endParaRPr sz="4400" dirty="0">
              <a:latin typeface="Times New Roman"/>
              <a:cs typeface="Times New Roman"/>
            </a:endParaRPr>
          </a:p>
        </p:txBody>
      </p:sp>
      <p:sp>
        <p:nvSpPr>
          <p:cNvPr id="4" name="object 4"/>
          <p:cNvSpPr txBox="1"/>
          <p:nvPr/>
        </p:nvSpPr>
        <p:spPr>
          <a:xfrm>
            <a:off x="7778750" y="8807450"/>
            <a:ext cx="4105738" cy="382156"/>
          </a:xfrm>
          <a:prstGeom prst="rect">
            <a:avLst/>
          </a:prstGeom>
        </p:spPr>
        <p:txBody>
          <a:bodyPr vert="horz" wrap="square" lIns="0" tIns="12700" rIns="0" bIns="0" rtlCol="0">
            <a:spAutoFit/>
          </a:bodyPr>
          <a:lstStyle/>
          <a:p>
            <a:pPr marL="12700">
              <a:lnSpc>
                <a:spcPct val="100000"/>
              </a:lnSpc>
              <a:spcBef>
                <a:spcPts val="100"/>
              </a:spcBef>
            </a:pPr>
            <a:r>
              <a:rPr sz="2400" b="1" spc="-595" dirty="0">
                <a:solidFill>
                  <a:srgbClr val="FFFFFF"/>
                </a:solidFill>
                <a:latin typeface="Ink Free" panose="03080402000500000000" pitchFamily="66" charset="0"/>
                <a:cs typeface="Tahoma"/>
              </a:rPr>
              <a:t>I</a:t>
            </a:r>
            <a:r>
              <a:rPr sz="2400" b="1" spc="30" dirty="0">
                <a:solidFill>
                  <a:srgbClr val="FFFFFF"/>
                </a:solidFill>
                <a:latin typeface="Ink Free" panose="03080402000500000000" pitchFamily="66" charset="0"/>
                <a:cs typeface="Tahoma"/>
              </a:rPr>
              <a:t>a</a:t>
            </a:r>
            <a:r>
              <a:rPr sz="2400" b="1" spc="160" dirty="0">
                <a:solidFill>
                  <a:srgbClr val="FFFFFF"/>
                </a:solidFill>
                <a:latin typeface="Ink Free" panose="03080402000500000000" pitchFamily="66" charset="0"/>
                <a:cs typeface="Tahoma"/>
              </a:rPr>
              <a:t>n</a:t>
            </a:r>
            <a:r>
              <a:rPr sz="2400" b="1" spc="-65" dirty="0">
                <a:solidFill>
                  <a:srgbClr val="FFFFFF"/>
                </a:solidFill>
                <a:latin typeface="Ink Free" panose="03080402000500000000" pitchFamily="66" charset="0"/>
                <a:cs typeface="Tahoma"/>
              </a:rPr>
              <a:t> </a:t>
            </a:r>
            <a:r>
              <a:rPr sz="2400" b="1" spc="-5" dirty="0">
                <a:solidFill>
                  <a:srgbClr val="FFFFFF"/>
                </a:solidFill>
                <a:latin typeface="Ink Free" panose="03080402000500000000" pitchFamily="66" charset="0"/>
                <a:cs typeface="Tahoma"/>
              </a:rPr>
              <a:t>V</a:t>
            </a:r>
            <a:r>
              <a:rPr sz="2400" b="1" spc="30" dirty="0">
                <a:solidFill>
                  <a:srgbClr val="FFFFFF"/>
                </a:solidFill>
                <a:latin typeface="Ink Free" panose="03080402000500000000" pitchFamily="66" charset="0"/>
                <a:cs typeface="Tahoma"/>
              </a:rPr>
              <a:t>aat</a:t>
            </a:r>
            <a:r>
              <a:rPr sz="2400" b="1" spc="-50" dirty="0">
                <a:solidFill>
                  <a:srgbClr val="FFFFFF"/>
                </a:solidFill>
                <a:latin typeface="Ink Free" panose="03080402000500000000" pitchFamily="66" charset="0"/>
                <a:cs typeface="Tahoma"/>
              </a:rPr>
              <a:t>i</a:t>
            </a:r>
            <a:endParaRPr sz="2400" dirty="0">
              <a:latin typeface="Ink Free" panose="03080402000500000000" pitchFamily="66" charset="0"/>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050" y="0"/>
            <a:ext cx="18281650" cy="10285095"/>
            <a:chOff x="0" y="2163"/>
            <a:chExt cx="18281650" cy="10285095"/>
          </a:xfrm>
        </p:grpSpPr>
        <p:pic>
          <p:nvPicPr>
            <p:cNvPr id="3" name="object 3"/>
            <p:cNvPicPr/>
            <p:nvPr/>
          </p:nvPicPr>
          <p:blipFill>
            <a:blip r:embed="rId2" cstate="print"/>
            <a:stretch>
              <a:fillRect/>
            </a:stretch>
          </p:blipFill>
          <p:spPr>
            <a:xfrm>
              <a:off x="0" y="2163"/>
              <a:ext cx="18281065" cy="10284836"/>
            </a:xfrm>
            <a:prstGeom prst="rect">
              <a:avLst/>
            </a:prstGeom>
          </p:spPr>
        </p:pic>
        <p:sp>
          <p:nvSpPr>
            <p:cNvPr id="4" name="object 4"/>
            <p:cNvSpPr/>
            <p:nvPr/>
          </p:nvSpPr>
          <p:spPr>
            <a:xfrm>
              <a:off x="0" y="4731766"/>
              <a:ext cx="9215120" cy="4476750"/>
            </a:xfrm>
            <a:custGeom>
              <a:avLst/>
              <a:gdLst/>
              <a:ahLst/>
              <a:cxnLst/>
              <a:rect l="l" t="t" r="r" b="b"/>
              <a:pathLst>
                <a:path w="9215120" h="4476750">
                  <a:moveTo>
                    <a:pt x="9215029" y="4476749"/>
                  </a:moveTo>
                  <a:lnTo>
                    <a:pt x="0" y="4476749"/>
                  </a:lnTo>
                  <a:lnTo>
                    <a:pt x="0" y="0"/>
                  </a:lnTo>
                  <a:lnTo>
                    <a:pt x="9215029" y="0"/>
                  </a:lnTo>
                  <a:lnTo>
                    <a:pt x="9215029" y="4476749"/>
                  </a:lnTo>
                  <a:close/>
                </a:path>
              </a:pathLst>
            </a:custGeom>
            <a:solidFill>
              <a:srgbClr val="000000"/>
            </a:solidFill>
          </p:spPr>
          <p:txBody>
            <a:bodyPr wrap="square" lIns="0" tIns="0" rIns="0" bIns="0" rtlCol="0"/>
            <a:lstStyle/>
            <a:p>
              <a:endParaRPr/>
            </a:p>
          </p:txBody>
        </p:sp>
      </p:grpSp>
      <p:sp>
        <p:nvSpPr>
          <p:cNvPr id="5" name="object 5"/>
          <p:cNvSpPr txBox="1"/>
          <p:nvPr/>
        </p:nvSpPr>
        <p:spPr>
          <a:xfrm>
            <a:off x="130810" y="5683250"/>
            <a:ext cx="8991600" cy="2047355"/>
          </a:xfrm>
          <a:prstGeom prst="rect">
            <a:avLst/>
          </a:prstGeom>
        </p:spPr>
        <p:txBody>
          <a:bodyPr vert="horz" wrap="square" lIns="0" tIns="15875" rIns="0" bIns="0" rtlCol="0">
            <a:spAutoFit/>
          </a:bodyPr>
          <a:lstStyle/>
          <a:p>
            <a:pPr marL="12700">
              <a:lnSpc>
                <a:spcPct val="100000"/>
              </a:lnSpc>
              <a:spcBef>
                <a:spcPts val="125"/>
              </a:spcBef>
            </a:pPr>
            <a:r>
              <a:rPr sz="6600" spc="165" dirty="0">
                <a:solidFill>
                  <a:srgbClr val="FFFFFF"/>
                </a:solidFill>
                <a:latin typeface="Times New Roman" panose="02020603050405020304" pitchFamily="18" charset="0"/>
                <a:cs typeface="Times New Roman" panose="02020603050405020304" pitchFamily="18" charset="0"/>
              </a:rPr>
              <a:t>B</a:t>
            </a:r>
            <a:r>
              <a:rPr sz="6600" spc="145" dirty="0">
                <a:solidFill>
                  <a:srgbClr val="FFFFFF"/>
                </a:solidFill>
                <a:latin typeface="Times New Roman" panose="02020603050405020304" pitchFamily="18" charset="0"/>
                <a:cs typeface="Times New Roman" panose="02020603050405020304" pitchFamily="18" charset="0"/>
              </a:rPr>
              <a:t>U</a:t>
            </a:r>
            <a:r>
              <a:rPr sz="6600" spc="-135" dirty="0">
                <a:solidFill>
                  <a:srgbClr val="FFFFFF"/>
                </a:solidFill>
                <a:latin typeface="Times New Roman" panose="02020603050405020304" pitchFamily="18" charset="0"/>
                <a:cs typeface="Times New Roman" panose="02020603050405020304" pitchFamily="18" charset="0"/>
              </a:rPr>
              <a:t>S</a:t>
            </a:r>
            <a:r>
              <a:rPr sz="6600" spc="-250" dirty="0">
                <a:solidFill>
                  <a:srgbClr val="FFFFFF"/>
                </a:solidFill>
                <a:latin typeface="Times New Roman" panose="02020603050405020304" pitchFamily="18" charset="0"/>
                <a:cs typeface="Times New Roman" panose="02020603050405020304" pitchFamily="18" charset="0"/>
              </a:rPr>
              <a:t>I</a:t>
            </a:r>
            <a:r>
              <a:rPr sz="6600" spc="160" dirty="0">
                <a:solidFill>
                  <a:srgbClr val="FFFFFF"/>
                </a:solidFill>
                <a:latin typeface="Times New Roman" panose="02020603050405020304" pitchFamily="18" charset="0"/>
                <a:cs typeface="Times New Roman" panose="02020603050405020304" pitchFamily="18" charset="0"/>
              </a:rPr>
              <a:t>N</a:t>
            </a:r>
            <a:r>
              <a:rPr sz="6600" spc="95" dirty="0">
                <a:solidFill>
                  <a:srgbClr val="FFFFFF"/>
                </a:solidFill>
                <a:latin typeface="Times New Roman" panose="02020603050405020304" pitchFamily="18" charset="0"/>
                <a:cs typeface="Times New Roman" panose="02020603050405020304" pitchFamily="18" charset="0"/>
              </a:rPr>
              <a:t>E</a:t>
            </a:r>
            <a:r>
              <a:rPr sz="6600" spc="-135" dirty="0">
                <a:solidFill>
                  <a:srgbClr val="FFFFFF"/>
                </a:solidFill>
                <a:latin typeface="Times New Roman" panose="02020603050405020304" pitchFamily="18" charset="0"/>
                <a:cs typeface="Times New Roman" panose="02020603050405020304" pitchFamily="18" charset="0"/>
              </a:rPr>
              <a:t>SS</a:t>
            </a:r>
            <a:r>
              <a:rPr sz="6600" spc="-190" dirty="0">
                <a:solidFill>
                  <a:srgbClr val="FFFFFF"/>
                </a:solidFill>
                <a:latin typeface="Times New Roman" panose="02020603050405020304" pitchFamily="18" charset="0"/>
                <a:cs typeface="Times New Roman" panose="02020603050405020304" pitchFamily="18" charset="0"/>
              </a:rPr>
              <a:t> </a:t>
            </a:r>
            <a:r>
              <a:rPr sz="6600" spc="75" dirty="0">
                <a:solidFill>
                  <a:srgbClr val="FFFFFF"/>
                </a:solidFill>
                <a:latin typeface="Times New Roman" panose="02020603050405020304" pitchFamily="18" charset="0"/>
                <a:cs typeface="Times New Roman" panose="02020603050405020304" pitchFamily="18" charset="0"/>
              </a:rPr>
              <a:t>R</a:t>
            </a:r>
            <a:r>
              <a:rPr sz="6600" spc="85" dirty="0">
                <a:solidFill>
                  <a:srgbClr val="FFFFFF"/>
                </a:solidFill>
                <a:latin typeface="Times New Roman" panose="02020603050405020304" pitchFamily="18" charset="0"/>
                <a:cs typeface="Times New Roman" panose="02020603050405020304" pitchFamily="18" charset="0"/>
              </a:rPr>
              <a:t>E</a:t>
            </a:r>
            <a:r>
              <a:rPr sz="6600" spc="25" dirty="0">
                <a:solidFill>
                  <a:srgbClr val="FFFFFF"/>
                </a:solidFill>
                <a:latin typeface="Times New Roman" panose="02020603050405020304" pitchFamily="18" charset="0"/>
                <a:cs typeface="Times New Roman" panose="02020603050405020304" pitchFamily="18" charset="0"/>
              </a:rPr>
              <a:t>C</a:t>
            </a:r>
            <a:r>
              <a:rPr sz="6600" spc="130" dirty="0">
                <a:solidFill>
                  <a:srgbClr val="FFFFFF"/>
                </a:solidFill>
                <a:latin typeface="Times New Roman" panose="02020603050405020304" pitchFamily="18" charset="0"/>
                <a:cs typeface="Times New Roman" panose="02020603050405020304" pitchFamily="18" charset="0"/>
              </a:rPr>
              <a:t>O</a:t>
            </a:r>
            <a:r>
              <a:rPr sz="6600" spc="265" dirty="0">
                <a:solidFill>
                  <a:srgbClr val="FFFFFF"/>
                </a:solidFill>
                <a:latin typeface="Times New Roman" panose="02020603050405020304" pitchFamily="18" charset="0"/>
                <a:cs typeface="Times New Roman" panose="02020603050405020304" pitchFamily="18" charset="0"/>
              </a:rPr>
              <a:t>MM</a:t>
            </a:r>
            <a:r>
              <a:rPr sz="6600" spc="95" dirty="0">
                <a:solidFill>
                  <a:srgbClr val="FFFFFF"/>
                </a:solidFill>
                <a:latin typeface="Times New Roman" panose="02020603050405020304" pitchFamily="18" charset="0"/>
                <a:cs typeface="Times New Roman" panose="02020603050405020304" pitchFamily="18" charset="0"/>
              </a:rPr>
              <a:t>E</a:t>
            </a:r>
            <a:r>
              <a:rPr sz="6600" spc="160" dirty="0">
                <a:solidFill>
                  <a:srgbClr val="FFFFFF"/>
                </a:solidFill>
                <a:latin typeface="Times New Roman" panose="02020603050405020304" pitchFamily="18" charset="0"/>
                <a:cs typeface="Times New Roman" panose="02020603050405020304" pitchFamily="18" charset="0"/>
              </a:rPr>
              <a:t>N</a:t>
            </a:r>
            <a:r>
              <a:rPr sz="6600" spc="114" dirty="0">
                <a:solidFill>
                  <a:srgbClr val="FFFFFF"/>
                </a:solidFill>
                <a:latin typeface="Times New Roman" panose="02020603050405020304" pitchFamily="18" charset="0"/>
                <a:cs typeface="Times New Roman" panose="02020603050405020304" pitchFamily="18" charset="0"/>
              </a:rPr>
              <a:t>D</a:t>
            </a:r>
            <a:r>
              <a:rPr sz="6600" spc="5" dirty="0">
                <a:solidFill>
                  <a:srgbClr val="FFFFFF"/>
                </a:solidFill>
                <a:latin typeface="Times New Roman" panose="02020603050405020304" pitchFamily="18" charset="0"/>
                <a:cs typeface="Times New Roman" panose="02020603050405020304" pitchFamily="18" charset="0"/>
              </a:rPr>
              <a:t>A</a:t>
            </a:r>
            <a:r>
              <a:rPr sz="6600" spc="-80" dirty="0">
                <a:solidFill>
                  <a:srgbClr val="FFFFFF"/>
                </a:solidFill>
                <a:latin typeface="Times New Roman" panose="02020603050405020304" pitchFamily="18" charset="0"/>
                <a:cs typeface="Times New Roman" panose="02020603050405020304" pitchFamily="18" charset="0"/>
              </a:rPr>
              <a:t>T</a:t>
            </a:r>
            <a:r>
              <a:rPr sz="6600" spc="-250" dirty="0">
                <a:solidFill>
                  <a:srgbClr val="FFFFFF"/>
                </a:solidFill>
                <a:latin typeface="Times New Roman" panose="02020603050405020304" pitchFamily="18" charset="0"/>
                <a:cs typeface="Times New Roman" panose="02020603050405020304" pitchFamily="18" charset="0"/>
              </a:rPr>
              <a:t>I</a:t>
            </a:r>
            <a:r>
              <a:rPr sz="6600" spc="130" dirty="0">
                <a:solidFill>
                  <a:srgbClr val="FFFFFF"/>
                </a:solidFill>
                <a:latin typeface="Times New Roman" panose="02020603050405020304" pitchFamily="18" charset="0"/>
                <a:cs typeface="Times New Roman" panose="02020603050405020304" pitchFamily="18" charset="0"/>
              </a:rPr>
              <a:t>O</a:t>
            </a:r>
            <a:r>
              <a:rPr sz="6600" spc="160" dirty="0">
                <a:solidFill>
                  <a:srgbClr val="FFFFFF"/>
                </a:solidFill>
                <a:latin typeface="Times New Roman" panose="02020603050405020304" pitchFamily="18" charset="0"/>
                <a:cs typeface="Times New Roman" panose="02020603050405020304" pitchFamily="18" charset="0"/>
              </a:rPr>
              <a:t>N</a:t>
            </a:r>
            <a:r>
              <a:rPr sz="6600" spc="-135" dirty="0">
                <a:solidFill>
                  <a:srgbClr val="FFFFFF"/>
                </a:solidFill>
                <a:latin typeface="Times New Roman" panose="02020603050405020304" pitchFamily="18" charset="0"/>
                <a:cs typeface="Times New Roman" panose="02020603050405020304" pitchFamily="18" charset="0"/>
              </a:rPr>
              <a:t>S</a:t>
            </a:r>
            <a:endParaRPr sz="6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88103" y="4580"/>
            <a:ext cx="7399895" cy="10282419"/>
          </a:xfrm>
          <a:prstGeom prst="rect">
            <a:avLst/>
          </a:prstGeom>
        </p:spPr>
      </p:pic>
      <p:sp>
        <p:nvSpPr>
          <p:cNvPr id="15" name="object 3">
            <a:extLst>
              <a:ext uri="{FF2B5EF4-FFF2-40B4-BE49-F238E27FC236}">
                <a16:creationId xmlns:a16="http://schemas.microsoft.com/office/drawing/2014/main" id="{870878C7-9A54-42F4-A34F-6A650CF310C5}"/>
              </a:ext>
            </a:extLst>
          </p:cNvPr>
          <p:cNvSpPr txBox="1">
            <a:spLocks noGrp="1"/>
          </p:cNvSpPr>
          <p:nvPr>
            <p:ph type="title"/>
          </p:nvPr>
        </p:nvSpPr>
        <p:spPr>
          <a:xfrm>
            <a:off x="220535" y="1412791"/>
            <a:ext cx="1004474" cy="689291"/>
          </a:xfrm>
          <a:prstGeom prst="rect">
            <a:avLst/>
          </a:prstGeom>
          <a:solidFill>
            <a:srgbClr val="589C9B"/>
          </a:solidFill>
          <a:ln>
            <a:solidFill>
              <a:schemeClr val="tx2">
                <a:lumMod val="60000"/>
                <a:lumOff val="40000"/>
              </a:schemeClr>
            </a:solidFill>
          </a:ln>
        </p:spPr>
        <p:txBody>
          <a:bodyPr vert="horz" wrap="square" lIns="0" tIns="12065" rIns="0" bIns="0" rtlCol="0">
            <a:spAutoFit/>
          </a:bodyPr>
          <a:lstStyle/>
          <a:p>
            <a:pPr marL="220979">
              <a:lnSpc>
                <a:spcPct val="100000"/>
              </a:lnSpc>
              <a:spcBef>
                <a:spcPts val="95"/>
              </a:spcBef>
            </a:pPr>
            <a:r>
              <a:rPr sz="4400" spc="-730" dirty="0"/>
              <a:t>01.</a:t>
            </a:r>
            <a:endParaRPr sz="4400" dirty="0"/>
          </a:p>
        </p:txBody>
      </p:sp>
      <p:grpSp>
        <p:nvGrpSpPr>
          <p:cNvPr id="17" name="Group 16">
            <a:extLst>
              <a:ext uri="{FF2B5EF4-FFF2-40B4-BE49-F238E27FC236}">
                <a16:creationId xmlns:a16="http://schemas.microsoft.com/office/drawing/2014/main" id="{CCEC6827-FAB5-4C77-9A20-9BAB4F39343A}"/>
              </a:ext>
            </a:extLst>
          </p:cNvPr>
          <p:cNvGrpSpPr/>
          <p:nvPr/>
        </p:nvGrpSpPr>
        <p:grpSpPr>
          <a:xfrm>
            <a:off x="1563633" y="3680998"/>
            <a:ext cx="7967717" cy="1444358"/>
            <a:chOff x="1418784" y="1121935"/>
            <a:chExt cx="7679244" cy="689291"/>
          </a:xfrm>
        </p:grpSpPr>
        <p:sp>
          <p:nvSpPr>
            <p:cNvPr id="11" name="object 11"/>
            <p:cNvSpPr txBox="1"/>
            <p:nvPr/>
          </p:nvSpPr>
          <p:spPr>
            <a:xfrm>
              <a:off x="1777748" y="1362965"/>
              <a:ext cx="7320280" cy="174420"/>
            </a:xfrm>
            <a:prstGeom prst="rect">
              <a:avLst/>
            </a:prstGeom>
          </p:spPr>
          <p:txBody>
            <a:bodyPr vert="horz" wrap="square" lIns="0" tIns="69850" rIns="0" bIns="0" rtlCol="0">
              <a:spAutoFit/>
            </a:bodyPr>
            <a:lstStyle/>
            <a:p>
              <a:pPr marL="12700" marR="5080">
                <a:lnSpc>
                  <a:spcPts val="2250"/>
                </a:lnSpc>
                <a:spcBef>
                  <a:spcPts val="550"/>
                </a:spcBef>
              </a:pPr>
              <a:r>
                <a:rPr lang="en-US" sz="2250" b="1" dirty="0">
                  <a:latin typeface="Tahoma"/>
                  <a:cs typeface="Tahoma"/>
                </a:rPr>
                <a:t>Customer Feedback Loop.</a:t>
              </a:r>
              <a:endParaRPr sz="2250" b="1" dirty="0">
                <a:latin typeface="Tahoma"/>
                <a:cs typeface="Tahoma"/>
              </a:endParaRPr>
            </a:p>
          </p:txBody>
        </p:sp>
        <p:sp>
          <p:nvSpPr>
            <p:cNvPr id="16" name="Arrow: Striped Right 15">
              <a:extLst>
                <a:ext uri="{FF2B5EF4-FFF2-40B4-BE49-F238E27FC236}">
                  <a16:creationId xmlns:a16="http://schemas.microsoft.com/office/drawing/2014/main" id="{A50BE1DD-9B60-432A-A43E-F255C8B79A3B}"/>
                </a:ext>
              </a:extLst>
            </p:cNvPr>
            <p:cNvSpPr/>
            <p:nvPr/>
          </p:nvSpPr>
          <p:spPr>
            <a:xfrm>
              <a:off x="1418784" y="1121935"/>
              <a:ext cx="5552081" cy="689291"/>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bject 3">
            <a:extLst>
              <a:ext uri="{FF2B5EF4-FFF2-40B4-BE49-F238E27FC236}">
                <a16:creationId xmlns:a16="http://schemas.microsoft.com/office/drawing/2014/main" id="{18A0F71F-239D-47A9-A541-667D30A1EEF5}"/>
              </a:ext>
            </a:extLst>
          </p:cNvPr>
          <p:cNvSpPr txBox="1">
            <a:spLocks/>
          </p:cNvSpPr>
          <p:nvPr/>
        </p:nvSpPr>
        <p:spPr>
          <a:xfrm>
            <a:off x="235095" y="4058532"/>
            <a:ext cx="1004474" cy="689291"/>
          </a:xfrm>
          <a:prstGeom prst="rect">
            <a:avLst/>
          </a:prstGeom>
          <a:solidFill>
            <a:srgbClr val="589C9B"/>
          </a:solidFill>
          <a:ln>
            <a:solidFill>
              <a:schemeClr val="tx2">
                <a:lumMod val="60000"/>
                <a:lumOff val="40000"/>
              </a:schemeClr>
            </a:solidFill>
          </a:ln>
        </p:spPr>
        <p:txBody>
          <a:bodyPr vert="horz" wrap="square" lIns="0" tIns="12065" rIns="0" bIns="0" rtlCol="0">
            <a:spAutoFit/>
          </a:bodyPr>
          <a:lstStyle>
            <a:lvl1pPr>
              <a:defRPr sz="2700" b="1" i="0">
                <a:solidFill>
                  <a:schemeClr val="bg1"/>
                </a:solidFill>
                <a:latin typeface="Tahoma"/>
                <a:ea typeface="+mj-ea"/>
                <a:cs typeface="Tahoma"/>
              </a:defRPr>
            </a:lvl1pPr>
          </a:lstStyle>
          <a:p>
            <a:pPr marL="220979">
              <a:spcBef>
                <a:spcPts val="95"/>
              </a:spcBef>
            </a:pPr>
            <a:r>
              <a:rPr lang="en-US" sz="4400" kern="0" spc="-730" dirty="0"/>
              <a:t>02.</a:t>
            </a:r>
            <a:endParaRPr lang="en-US" sz="4400" kern="0" dirty="0"/>
          </a:p>
        </p:txBody>
      </p:sp>
      <p:sp>
        <p:nvSpPr>
          <p:cNvPr id="19" name="TextBox 18">
            <a:extLst>
              <a:ext uri="{FF2B5EF4-FFF2-40B4-BE49-F238E27FC236}">
                <a16:creationId xmlns:a16="http://schemas.microsoft.com/office/drawing/2014/main" id="{0A6BA279-C47D-4C63-99CE-3EDBE4AFC55D}"/>
              </a:ext>
            </a:extLst>
          </p:cNvPr>
          <p:cNvSpPr txBox="1"/>
          <p:nvPr/>
        </p:nvSpPr>
        <p:spPr>
          <a:xfrm>
            <a:off x="1750257" y="2330450"/>
            <a:ext cx="4687570" cy="1200329"/>
          </a:xfrm>
          <a:prstGeom prst="rect">
            <a:avLst/>
          </a:prstGeom>
          <a:noFill/>
        </p:spPr>
        <p:txBody>
          <a:bodyPr wrap="square" rtlCol="0">
            <a:spAutoFit/>
          </a:bodyPr>
          <a:lstStyle/>
          <a:p>
            <a:r>
              <a:rPr lang="en-US" dirty="0"/>
              <a:t>Tailor marketing strategies for different customer segments based on insights from the model. Use personalized promotions, discounts, or incentives to retain at-risk customers.</a:t>
            </a:r>
          </a:p>
        </p:txBody>
      </p:sp>
      <p:grpSp>
        <p:nvGrpSpPr>
          <p:cNvPr id="20" name="Group 19">
            <a:extLst>
              <a:ext uri="{FF2B5EF4-FFF2-40B4-BE49-F238E27FC236}">
                <a16:creationId xmlns:a16="http://schemas.microsoft.com/office/drawing/2014/main" id="{57790F75-1CFF-4F65-AAE1-2C36836088A5}"/>
              </a:ext>
            </a:extLst>
          </p:cNvPr>
          <p:cNvGrpSpPr/>
          <p:nvPr/>
        </p:nvGrpSpPr>
        <p:grpSpPr>
          <a:xfrm>
            <a:off x="1563633" y="1187658"/>
            <a:ext cx="7967717" cy="1444358"/>
            <a:chOff x="1418784" y="1121935"/>
            <a:chExt cx="7679244" cy="689291"/>
          </a:xfrm>
        </p:grpSpPr>
        <p:sp>
          <p:nvSpPr>
            <p:cNvPr id="21" name="object 11">
              <a:extLst>
                <a:ext uri="{FF2B5EF4-FFF2-40B4-BE49-F238E27FC236}">
                  <a16:creationId xmlns:a16="http://schemas.microsoft.com/office/drawing/2014/main" id="{1B7236C2-C7AD-43E5-A4F2-945537BDA162}"/>
                </a:ext>
              </a:extLst>
            </p:cNvPr>
            <p:cNvSpPr txBox="1"/>
            <p:nvPr/>
          </p:nvSpPr>
          <p:spPr>
            <a:xfrm>
              <a:off x="1777748" y="1362965"/>
              <a:ext cx="7320280" cy="365485"/>
            </a:xfrm>
            <a:prstGeom prst="rect">
              <a:avLst/>
            </a:prstGeom>
          </p:spPr>
          <p:txBody>
            <a:bodyPr vert="horz" wrap="square" lIns="0" tIns="69850" rIns="0" bIns="0" rtlCol="0">
              <a:spAutoFit/>
            </a:bodyPr>
            <a:lstStyle/>
            <a:p>
              <a:pPr marL="12700" marR="5080">
                <a:lnSpc>
                  <a:spcPts val="2250"/>
                </a:lnSpc>
                <a:spcBef>
                  <a:spcPts val="550"/>
                </a:spcBef>
              </a:pPr>
              <a:r>
                <a:rPr lang="en-US" sz="2250" b="1" dirty="0">
                  <a:latin typeface="Tahoma"/>
                  <a:cs typeface="Tahoma"/>
                </a:rPr>
                <a:t>Personalized Marketing Campaign.</a:t>
              </a:r>
              <a:endParaRPr sz="2250" b="1" dirty="0">
                <a:latin typeface="Tahoma"/>
                <a:cs typeface="Tahoma"/>
              </a:endParaRPr>
            </a:p>
          </p:txBody>
        </p:sp>
        <p:sp>
          <p:nvSpPr>
            <p:cNvPr id="22" name="Arrow: Striped Right 21">
              <a:extLst>
                <a:ext uri="{FF2B5EF4-FFF2-40B4-BE49-F238E27FC236}">
                  <a16:creationId xmlns:a16="http://schemas.microsoft.com/office/drawing/2014/main" id="{84251AC5-EB36-4ACD-9206-C23E49F433BA}"/>
                </a:ext>
              </a:extLst>
            </p:cNvPr>
            <p:cNvSpPr/>
            <p:nvPr/>
          </p:nvSpPr>
          <p:spPr>
            <a:xfrm>
              <a:off x="1418784" y="1121935"/>
              <a:ext cx="5552081" cy="689291"/>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DEDC6355-3496-41B7-A194-85D0F049974D}"/>
              </a:ext>
            </a:extLst>
          </p:cNvPr>
          <p:cNvSpPr txBox="1"/>
          <p:nvPr/>
        </p:nvSpPr>
        <p:spPr>
          <a:xfrm>
            <a:off x="1835150" y="4845050"/>
            <a:ext cx="4687570" cy="1200329"/>
          </a:xfrm>
          <a:prstGeom prst="rect">
            <a:avLst/>
          </a:prstGeom>
          <a:noFill/>
        </p:spPr>
        <p:txBody>
          <a:bodyPr wrap="square" rtlCol="0">
            <a:spAutoFit/>
          </a:bodyPr>
          <a:lstStyle/>
          <a:p>
            <a:r>
              <a:rPr lang="en-US" dirty="0"/>
              <a:t>Establish a feedback loop to gather insights from churned customers. Understand their reasons for leaving and use this feedback to improve your services or address common pain points.</a:t>
            </a:r>
          </a:p>
        </p:txBody>
      </p:sp>
      <p:sp>
        <p:nvSpPr>
          <p:cNvPr id="24" name="object 3">
            <a:extLst>
              <a:ext uri="{FF2B5EF4-FFF2-40B4-BE49-F238E27FC236}">
                <a16:creationId xmlns:a16="http://schemas.microsoft.com/office/drawing/2014/main" id="{C2CCC531-C4D9-4BF2-9821-9244C1135522}"/>
              </a:ext>
            </a:extLst>
          </p:cNvPr>
          <p:cNvSpPr txBox="1">
            <a:spLocks/>
          </p:cNvSpPr>
          <p:nvPr/>
        </p:nvSpPr>
        <p:spPr>
          <a:xfrm>
            <a:off x="220535" y="6658990"/>
            <a:ext cx="1004474" cy="689291"/>
          </a:xfrm>
          <a:prstGeom prst="rect">
            <a:avLst/>
          </a:prstGeom>
          <a:solidFill>
            <a:srgbClr val="589C9B"/>
          </a:solidFill>
          <a:ln>
            <a:solidFill>
              <a:schemeClr val="tx2">
                <a:lumMod val="60000"/>
                <a:lumOff val="40000"/>
              </a:schemeClr>
            </a:solidFill>
          </a:ln>
        </p:spPr>
        <p:txBody>
          <a:bodyPr vert="horz" wrap="square" lIns="0" tIns="12065" rIns="0" bIns="0" rtlCol="0">
            <a:spAutoFit/>
          </a:bodyPr>
          <a:lstStyle>
            <a:lvl1pPr>
              <a:defRPr sz="2700" b="1" i="0">
                <a:solidFill>
                  <a:schemeClr val="bg1"/>
                </a:solidFill>
                <a:latin typeface="Tahoma"/>
                <a:ea typeface="+mj-ea"/>
                <a:cs typeface="Tahoma"/>
              </a:defRPr>
            </a:lvl1pPr>
          </a:lstStyle>
          <a:p>
            <a:pPr marL="220979">
              <a:spcBef>
                <a:spcPts val="95"/>
              </a:spcBef>
            </a:pPr>
            <a:r>
              <a:rPr lang="en-US" sz="4400" kern="0" spc="-730" dirty="0"/>
              <a:t>03.</a:t>
            </a:r>
            <a:endParaRPr lang="en-US" sz="4400" kern="0" dirty="0"/>
          </a:p>
        </p:txBody>
      </p:sp>
      <p:grpSp>
        <p:nvGrpSpPr>
          <p:cNvPr id="25" name="Group 24">
            <a:extLst>
              <a:ext uri="{FF2B5EF4-FFF2-40B4-BE49-F238E27FC236}">
                <a16:creationId xmlns:a16="http://schemas.microsoft.com/office/drawing/2014/main" id="{B38E1784-DA15-4F86-BABD-B5DCB8E7F440}"/>
              </a:ext>
            </a:extLst>
          </p:cNvPr>
          <p:cNvGrpSpPr/>
          <p:nvPr/>
        </p:nvGrpSpPr>
        <p:grpSpPr>
          <a:xfrm>
            <a:off x="1561018" y="6279035"/>
            <a:ext cx="7967717" cy="1444358"/>
            <a:chOff x="1418784" y="1121935"/>
            <a:chExt cx="7679244" cy="689291"/>
          </a:xfrm>
        </p:grpSpPr>
        <p:sp>
          <p:nvSpPr>
            <p:cNvPr id="26" name="object 11">
              <a:extLst>
                <a:ext uri="{FF2B5EF4-FFF2-40B4-BE49-F238E27FC236}">
                  <a16:creationId xmlns:a16="http://schemas.microsoft.com/office/drawing/2014/main" id="{380BEB2A-8AA6-4549-8CE3-4B3F44AE98B7}"/>
                </a:ext>
              </a:extLst>
            </p:cNvPr>
            <p:cNvSpPr txBox="1"/>
            <p:nvPr/>
          </p:nvSpPr>
          <p:spPr>
            <a:xfrm>
              <a:off x="1777748" y="1362965"/>
              <a:ext cx="7320280" cy="174420"/>
            </a:xfrm>
            <a:prstGeom prst="rect">
              <a:avLst/>
            </a:prstGeom>
          </p:spPr>
          <p:txBody>
            <a:bodyPr vert="horz" wrap="square" lIns="0" tIns="69850" rIns="0" bIns="0" rtlCol="0">
              <a:spAutoFit/>
            </a:bodyPr>
            <a:lstStyle/>
            <a:p>
              <a:pPr marL="12700" marR="5080">
                <a:lnSpc>
                  <a:spcPts val="2250"/>
                </a:lnSpc>
                <a:spcBef>
                  <a:spcPts val="550"/>
                </a:spcBef>
              </a:pPr>
              <a:r>
                <a:rPr lang="en-US" sz="2250" b="1" dirty="0">
                  <a:latin typeface="Tahoma"/>
                  <a:cs typeface="Tahoma"/>
                </a:rPr>
                <a:t>Enhance Customer Support.</a:t>
              </a:r>
              <a:endParaRPr sz="2250" b="1" dirty="0">
                <a:latin typeface="Tahoma"/>
                <a:cs typeface="Tahoma"/>
              </a:endParaRPr>
            </a:p>
          </p:txBody>
        </p:sp>
        <p:sp>
          <p:nvSpPr>
            <p:cNvPr id="27" name="Arrow: Striped Right 26">
              <a:extLst>
                <a:ext uri="{FF2B5EF4-FFF2-40B4-BE49-F238E27FC236}">
                  <a16:creationId xmlns:a16="http://schemas.microsoft.com/office/drawing/2014/main" id="{3C886D59-CA54-4FD1-B638-25B5DB5190DA}"/>
                </a:ext>
              </a:extLst>
            </p:cNvPr>
            <p:cNvSpPr/>
            <p:nvPr/>
          </p:nvSpPr>
          <p:spPr>
            <a:xfrm>
              <a:off x="1418784" y="1121935"/>
              <a:ext cx="5552081" cy="689291"/>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59F80A2F-1969-4DE8-8B28-FF0DC114B7B3}"/>
              </a:ext>
            </a:extLst>
          </p:cNvPr>
          <p:cNvSpPr txBox="1"/>
          <p:nvPr/>
        </p:nvSpPr>
        <p:spPr>
          <a:xfrm>
            <a:off x="1835150" y="7512050"/>
            <a:ext cx="4602677" cy="1477328"/>
          </a:xfrm>
          <a:prstGeom prst="rect">
            <a:avLst/>
          </a:prstGeom>
          <a:noFill/>
        </p:spPr>
        <p:txBody>
          <a:bodyPr wrap="square" rtlCol="0">
            <a:spAutoFit/>
          </a:bodyPr>
          <a:lstStyle/>
          <a:p>
            <a:r>
              <a:rPr lang="en-US" dirty="0"/>
              <a:t>Improve the quality and responsiveness of customer support. Ensure that customer issues are resolved quickly and satisfactorily. Utilize the model to identify high-risk customers and prioritize their support needs.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a:extLst>
              <a:ext uri="{28A0092B-C50C-407E-A947-70E740481C1C}">
                <a14:useLocalDpi xmlns:a14="http://schemas.microsoft.com/office/drawing/2010/main" val="0"/>
              </a:ext>
            </a:extLst>
          </a:blip>
          <a:stretch>
            <a:fillRect/>
          </a:stretch>
        </p:blipFill>
        <p:spPr>
          <a:xfrm>
            <a:off x="10888103" y="7312"/>
            <a:ext cx="7399895" cy="10276955"/>
          </a:xfrm>
          <a:prstGeom prst="rect">
            <a:avLst/>
          </a:prstGeom>
        </p:spPr>
      </p:pic>
      <p:sp>
        <p:nvSpPr>
          <p:cNvPr id="15" name="object 3">
            <a:extLst>
              <a:ext uri="{FF2B5EF4-FFF2-40B4-BE49-F238E27FC236}">
                <a16:creationId xmlns:a16="http://schemas.microsoft.com/office/drawing/2014/main" id="{870878C7-9A54-42F4-A34F-6A650CF310C5}"/>
              </a:ext>
            </a:extLst>
          </p:cNvPr>
          <p:cNvSpPr txBox="1">
            <a:spLocks noGrp="1"/>
          </p:cNvSpPr>
          <p:nvPr>
            <p:ph type="title"/>
          </p:nvPr>
        </p:nvSpPr>
        <p:spPr>
          <a:xfrm>
            <a:off x="220535" y="1412791"/>
            <a:ext cx="1004474" cy="689291"/>
          </a:xfrm>
          <a:prstGeom prst="rect">
            <a:avLst/>
          </a:prstGeom>
          <a:solidFill>
            <a:srgbClr val="589C9B"/>
          </a:solidFill>
          <a:ln>
            <a:solidFill>
              <a:schemeClr val="tx2">
                <a:lumMod val="60000"/>
                <a:lumOff val="40000"/>
              </a:schemeClr>
            </a:solidFill>
          </a:ln>
        </p:spPr>
        <p:txBody>
          <a:bodyPr vert="horz" wrap="square" lIns="0" tIns="12065" rIns="0" bIns="0" rtlCol="0">
            <a:spAutoFit/>
          </a:bodyPr>
          <a:lstStyle/>
          <a:p>
            <a:pPr marL="220979">
              <a:lnSpc>
                <a:spcPct val="100000"/>
              </a:lnSpc>
              <a:spcBef>
                <a:spcPts val="95"/>
              </a:spcBef>
            </a:pPr>
            <a:r>
              <a:rPr sz="4400" spc="-730" dirty="0"/>
              <a:t>0</a:t>
            </a:r>
            <a:r>
              <a:rPr lang="en-US" sz="4400" spc="-730" dirty="0"/>
              <a:t>4</a:t>
            </a:r>
            <a:r>
              <a:rPr sz="4400" spc="-730" dirty="0"/>
              <a:t>.</a:t>
            </a:r>
            <a:endParaRPr sz="4400" dirty="0"/>
          </a:p>
        </p:txBody>
      </p:sp>
      <p:grpSp>
        <p:nvGrpSpPr>
          <p:cNvPr id="17" name="Group 16">
            <a:extLst>
              <a:ext uri="{FF2B5EF4-FFF2-40B4-BE49-F238E27FC236}">
                <a16:creationId xmlns:a16="http://schemas.microsoft.com/office/drawing/2014/main" id="{CCEC6827-FAB5-4C77-9A20-9BAB4F39343A}"/>
              </a:ext>
            </a:extLst>
          </p:cNvPr>
          <p:cNvGrpSpPr/>
          <p:nvPr/>
        </p:nvGrpSpPr>
        <p:grpSpPr>
          <a:xfrm>
            <a:off x="1563633" y="3680998"/>
            <a:ext cx="7967717" cy="1444358"/>
            <a:chOff x="1418784" y="1121935"/>
            <a:chExt cx="7679244" cy="689291"/>
          </a:xfrm>
        </p:grpSpPr>
        <p:sp>
          <p:nvSpPr>
            <p:cNvPr id="11" name="object 11"/>
            <p:cNvSpPr txBox="1"/>
            <p:nvPr/>
          </p:nvSpPr>
          <p:spPr>
            <a:xfrm>
              <a:off x="1777748" y="1362965"/>
              <a:ext cx="7320280" cy="174420"/>
            </a:xfrm>
            <a:prstGeom prst="rect">
              <a:avLst/>
            </a:prstGeom>
          </p:spPr>
          <p:txBody>
            <a:bodyPr vert="horz" wrap="square" lIns="0" tIns="69850" rIns="0" bIns="0" rtlCol="0">
              <a:spAutoFit/>
            </a:bodyPr>
            <a:lstStyle/>
            <a:p>
              <a:pPr marL="12700" marR="5080">
                <a:lnSpc>
                  <a:spcPts val="2250"/>
                </a:lnSpc>
                <a:spcBef>
                  <a:spcPts val="550"/>
                </a:spcBef>
              </a:pPr>
              <a:r>
                <a:rPr lang="en-US" sz="2250" b="1" dirty="0">
                  <a:latin typeface="Tahoma"/>
                  <a:cs typeface="Tahoma"/>
                </a:rPr>
                <a:t>Subscription Plan Adjustment.</a:t>
              </a:r>
              <a:endParaRPr sz="2250" b="1" dirty="0">
                <a:latin typeface="Tahoma"/>
                <a:cs typeface="Tahoma"/>
              </a:endParaRPr>
            </a:p>
          </p:txBody>
        </p:sp>
        <p:sp>
          <p:nvSpPr>
            <p:cNvPr id="16" name="Arrow: Striped Right 15">
              <a:extLst>
                <a:ext uri="{FF2B5EF4-FFF2-40B4-BE49-F238E27FC236}">
                  <a16:creationId xmlns:a16="http://schemas.microsoft.com/office/drawing/2014/main" id="{A50BE1DD-9B60-432A-A43E-F255C8B79A3B}"/>
                </a:ext>
              </a:extLst>
            </p:cNvPr>
            <p:cNvSpPr/>
            <p:nvPr/>
          </p:nvSpPr>
          <p:spPr>
            <a:xfrm>
              <a:off x="1418784" y="1121935"/>
              <a:ext cx="5552081" cy="689291"/>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bject 3">
            <a:extLst>
              <a:ext uri="{FF2B5EF4-FFF2-40B4-BE49-F238E27FC236}">
                <a16:creationId xmlns:a16="http://schemas.microsoft.com/office/drawing/2014/main" id="{18A0F71F-239D-47A9-A541-667D30A1EEF5}"/>
              </a:ext>
            </a:extLst>
          </p:cNvPr>
          <p:cNvSpPr txBox="1">
            <a:spLocks/>
          </p:cNvSpPr>
          <p:nvPr/>
        </p:nvSpPr>
        <p:spPr>
          <a:xfrm>
            <a:off x="235095" y="4058532"/>
            <a:ext cx="1004474" cy="689291"/>
          </a:xfrm>
          <a:prstGeom prst="rect">
            <a:avLst/>
          </a:prstGeom>
          <a:solidFill>
            <a:srgbClr val="589C9B"/>
          </a:solidFill>
          <a:ln>
            <a:solidFill>
              <a:schemeClr val="tx2">
                <a:lumMod val="60000"/>
                <a:lumOff val="40000"/>
              </a:schemeClr>
            </a:solidFill>
          </a:ln>
        </p:spPr>
        <p:txBody>
          <a:bodyPr vert="horz" wrap="square" lIns="0" tIns="12065" rIns="0" bIns="0" rtlCol="0">
            <a:spAutoFit/>
          </a:bodyPr>
          <a:lstStyle>
            <a:lvl1pPr>
              <a:defRPr sz="2700" b="1" i="0">
                <a:solidFill>
                  <a:schemeClr val="bg1"/>
                </a:solidFill>
                <a:latin typeface="Tahoma"/>
                <a:ea typeface="+mj-ea"/>
                <a:cs typeface="Tahoma"/>
              </a:defRPr>
            </a:lvl1pPr>
          </a:lstStyle>
          <a:p>
            <a:pPr marL="220979">
              <a:spcBef>
                <a:spcPts val="95"/>
              </a:spcBef>
            </a:pPr>
            <a:r>
              <a:rPr lang="en-US" sz="4400" kern="0" spc="-730" dirty="0"/>
              <a:t>05.</a:t>
            </a:r>
            <a:endParaRPr lang="en-US" sz="4400" kern="0" dirty="0"/>
          </a:p>
        </p:txBody>
      </p:sp>
      <p:sp>
        <p:nvSpPr>
          <p:cNvPr id="19" name="TextBox 18">
            <a:extLst>
              <a:ext uri="{FF2B5EF4-FFF2-40B4-BE49-F238E27FC236}">
                <a16:creationId xmlns:a16="http://schemas.microsoft.com/office/drawing/2014/main" id="{0A6BA279-C47D-4C63-99CE-3EDBE4AFC55D}"/>
              </a:ext>
            </a:extLst>
          </p:cNvPr>
          <p:cNvSpPr txBox="1"/>
          <p:nvPr/>
        </p:nvSpPr>
        <p:spPr>
          <a:xfrm>
            <a:off x="1750257" y="2330450"/>
            <a:ext cx="4687570" cy="1477328"/>
          </a:xfrm>
          <a:prstGeom prst="rect">
            <a:avLst/>
          </a:prstGeom>
          <a:noFill/>
        </p:spPr>
        <p:txBody>
          <a:bodyPr wrap="square" rtlCol="0">
            <a:spAutoFit/>
          </a:bodyPr>
          <a:lstStyle/>
          <a:p>
            <a:r>
              <a:rPr lang="en-US" dirty="0"/>
              <a:t>Continuously assess and enhance the quality of your products or services. Use the model to identify patterns in customer behavior and preferences, which can guide product development and improvements.</a:t>
            </a:r>
          </a:p>
        </p:txBody>
      </p:sp>
      <p:grpSp>
        <p:nvGrpSpPr>
          <p:cNvPr id="20" name="Group 19">
            <a:extLst>
              <a:ext uri="{FF2B5EF4-FFF2-40B4-BE49-F238E27FC236}">
                <a16:creationId xmlns:a16="http://schemas.microsoft.com/office/drawing/2014/main" id="{57790F75-1CFF-4F65-AAE1-2C36836088A5}"/>
              </a:ext>
            </a:extLst>
          </p:cNvPr>
          <p:cNvGrpSpPr/>
          <p:nvPr/>
        </p:nvGrpSpPr>
        <p:grpSpPr>
          <a:xfrm>
            <a:off x="1563633" y="1187658"/>
            <a:ext cx="7967717" cy="1444358"/>
            <a:chOff x="1418784" y="1121935"/>
            <a:chExt cx="7679244" cy="689291"/>
          </a:xfrm>
        </p:grpSpPr>
        <p:sp>
          <p:nvSpPr>
            <p:cNvPr id="21" name="object 11">
              <a:extLst>
                <a:ext uri="{FF2B5EF4-FFF2-40B4-BE49-F238E27FC236}">
                  <a16:creationId xmlns:a16="http://schemas.microsoft.com/office/drawing/2014/main" id="{1B7236C2-C7AD-43E5-A4F2-945537BDA162}"/>
                </a:ext>
              </a:extLst>
            </p:cNvPr>
            <p:cNvSpPr txBox="1"/>
            <p:nvPr/>
          </p:nvSpPr>
          <p:spPr>
            <a:xfrm>
              <a:off x="1777748" y="1362965"/>
              <a:ext cx="7320280" cy="174420"/>
            </a:xfrm>
            <a:prstGeom prst="rect">
              <a:avLst/>
            </a:prstGeom>
          </p:spPr>
          <p:txBody>
            <a:bodyPr vert="horz" wrap="square" lIns="0" tIns="69850" rIns="0" bIns="0" rtlCol="0">
              <a:spAutoFit/>
            </a:bodyPr>
            <a:lstStyle/>
            <a:p>
              <a:pPr marL="12700" marR="5080">
                <a:lnSpc>
                  <a:spcPts val="2250"/>
                </a:lnSpc>
                <a:spcBef>
                  <a:spcPts val="550"/>
                </a:spcBef>
              </a:pPr>
              <a:r>
                <a:rPr lang="en-US" sz="2250" b="1" dirty="0">
                  <a:latin typeface="Tahoma"/>
                  <a:cs typeface="Tahoma"/>
                </a:rPr>
                <a:t>Product or service Enhancement.</a:t>
              </a:r>
              <a:endParaRPr sz="2250" b="1" dirty="0">
                <a:latin typeface="Tahoma"/>
                <a:cs typeface="Tahoma"/>
              </a:endParaRPr>
            </a:p>
          </p:txBody>
        </p:sp>
        <p:sp>
          <p:nvSpPr>
            <p:cNvPr id="22" name="Arrow: Striped Right 21">
              <a:extLst>
                <a:ext uri="{FF2B5EF4-FFF2-40B4-BE49-F238E27FC236}">
                  <a16:creationId xmlns:a16="http://schemas.microsoft.com/office/drawing/2014/main" id="{84251AC5-EB36-4ACD-9206-C23E49F433BA}"/>
                </a:ext>
              </a:extLst>
            </p:cNvPr>
            <p:cNvSpPr/>
            <p:nvPr/>
          </p:nvSpPr>
          <p:spPr>
            <a:xfrm>
              <a:off x="1418784" y="1121935"/>
              <a:ext cx="5552081" cy="689291"/>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DEDC6355-3496-41B7-A194-85D0F049974D}"/>
              </a:ext>
            </a:extLst>
          </p:cNvPr>
          <p:cNvSpPr txBox="1"/>
          <p:nvPr/>
        </p:nvSpPr>
        <p:spPr>
          <a:xfrm>
            <a:off x="1835150" y="4845050"/>
            <a:ext cx="4687570" cy="1477328"/>
          </a:xfrm>
          <a:prstGeom prst="rect">
            <a:avLst/>
          </a:prstGeom>
          <a:noFill/>
        </p:spPr>
        <p:txBody>
          <a:bodyPr wrap="square" rtlCol="0">
            <a:spAutoFit/>
          </a:bodyPr>
          <a:lstStyle/>
          <a:p>
            <a:r>
              <a:rPr lang="en-US" dirty="0"/>
              <a:t>Consider offering flexible subscription plans or pricing options. Some customers may be churning due to cost concerns or underutilization of certain features. Tailor plans to better match individual customer needs.</a:t>
            </a:r>
          </a:p>
        </p:txBody>
      </p:sp>
      <p:sp>
        <p:nvSpPr>
          <p:cNvPr id="24" name="object 3">
            <a:extLst>
              <a:ext uri="{FF2B5EF4-FFF2-40B4-BE49-F238E27FC236}">
                <a16:creationId xmlns:a16="http://schemas.microsoft.com/office/drawing/2014/main" id="{C2CCC531-C4D9-4BF2-9821-9244C1135522}"/>
              </a:ext>
            </a:extLst>
          </p:cNvPr>
          <p:cNvSpPr txBox="1">
            <a:spLocks/>
          </p:cNvSpPr>
          <p:nvPr/>
        </p:nvSpPr>
        <p:spPr>
          <a:xfrm>
            <a:off x="220535" y="6658990"/>
            <a:ext cx="1004474" cy="689291"/>
          </a:xfrm>
          <a:prstGeom prst="rect">
            <a:avLst/>
          </a:prstGeom>
          <a:solidFill>
            <a:srgbClr val="589C9B"/>
          </a:solidFill>
          <a:ln>
            <a:solidFill>
              <a:schemeClr val="tx2">
                <a:lumMod val="60000"/>
                <a:lumOff val="40000"/>
              </a:schemeClr>
            </a:solidFill>
          </a:ln>
        </p:spPr>
        <p:txBody>
          <a:bodyPr vert="horz" wrap="square" lIns="0" tIns="12065" rIns="0" bIns="0" rtlCol="0">
            <a:spAutoFit/>
          </a:bodyPr>
          <a:lstStyle>
            <a:lvl1pPr>
              <a:defRPr sz="2700" b="1" i="0">
                <a:solidFill>
                  <a:schemeClr val="bg1"/>
                </a:solidFill>
                <a:latin typeface="Tahoma"/>
                <a:ea typeface="+mj-ea"/>
                <a:cs typeface="Tahoma"/>
              </a:defRPr>
            </a:lvl1pPr>
          </a:lstStyle>
          <a:p>
            <a:pPr marL="220979">
              <a:spcBef>
                <a:spcPts val="95"/>
              </a:spcBef>
            </a:pPr>
            <a:r>
              <a:rPr lang="en-US" sz="4400" kern="0" spc="-730" dirty="0"/>
              <a:t>06.</a:t>
            </a:r>
            <a:endParaRPr lang="en-US" sz="4400" kern="0" dirty="0"/>
          </a:p>
        </p:txBody>
      </p:sp>
      <p:grpSp>
        <p:nvGrpSpPr>
          <p:cNvPr id="25" name="Group 24">
            <a:extLst>
              <a:ext uri="{FF2B5EF4-FFF2-40B4-BE49-F238E27FC236}">
                <a16:creationId xmlns:a16="http://schemas.microsoft.com/office/drawing/2014/main" id="{B38E1784-DA15-4F86-BABD-B5DCB8E7F440}"/>
              </a:ext>
            </a:extLst>
          </p:cNvPr>
          <p:cNvGrpSpPr/>
          <p:nvPr/>
        </p:nvGrpSpPr>
        <p:grpSpPr>
          <a:xfrm>
            <a:off x="1561018" y="6279035"/>
            <a:ext cx="7967717" cy="1444358"/>
            <a:chOff x="1418784" y="1121935"/>
            <a:chExt cx="7679244" cy="689291"/>
          </a:xfrm>
        </p:grpSpPr>
        <p:sp>
          <p:nvSpPr>
            <p:cNvPr id="26" name="object 11">
              <a:extLst>
                <a:ext uri="{FF2B5EF4-FFF2-40B4-BE49-F238E27FC236}">
                  <a16:creationId xmlns:a16="http://schemas.microsoft.com/office/drawing/2014/main" id="{380BEB2A-8AA6-4549-8CE3-4B3F44AE98B7}"/>
                </a:ext>
              </a:extLst>
            </p:cNvPr>
            <p:cNvSpPr txBox="1"/>
            <p:nvPr/>
          </p:nvSpPr>
          <p:spPr>
            <a:xfrm>
              <a:off x="1777748" y="1362965"/>
              <a:ext cx="7320280" cy="174420"/>
            </a:xfrm>
            <a:prstGeom prst="rect">
              <a:avLst/>
            </a:prstGeom>
          </p:spPr>
          <p:txBody>
            <a:bodyPr vert="horz" wrap="square" lIns="0" tIns="69850" rIns="0" bIns="0" rtlCol="0">
              <a:spAutoFit/>
            </a:bodyPr>
            <a:lstStyle/>
            <a:p>
              <a:pPr marL="12700" marR="5080">
                <a:lnSpc>
                  <a:spcPts val="2250"/>
                </a:lnSpc>
                <a:spcBef>
                  <a:spcPts val="550"/>
                </a:spcBef>
              </a:pPr>
              <a:r>
                <a:rPr lang="en-US" sz="2250" b="1" dirty="0">
                  <a:latin typeface="Tahoma"/>
                  <a:cs typeface="Tahoma"/>
                </a:rPr>
                <a:t>Retention Offers.</a:t>
              </a:r>
              <a:endParaRPr sz="2250" b="1" dirty="0">
                <a:latin typeface="Tahoma"/>
                <a:cs typeface="Tahoma"/>
              </a:endParaRPr>
            </a:p>
          </p:txBody>
        </p:sp>
        <p:sp>
          <p:nvSpPr>
            <p:cNvPr id="27" name="Arrow: Striped Right 26">
              <a:extLst>
                <a:ext uri="{FF2B5EF4-FFF2-40B4-BE49-F238E27FC236}">
                  <a16:creationId xmlns:a16="http://schemas.microsoft.com/office/drawing/2014/main" id="{3C886D59-CA54-4FD1-B638-25B5DB5190DA}"/>
                </a:ext>
              </a:extLst>
            </p:cNvPr>
            <p:cNvSpPr/>
            <p:nvPr/>
          </p:nvSpPr>
          <p:spPr>
            <a:xfrm>
              <a:off x="1418784" y="1121935"/>
              <a:ext cx="5552081" cy="689291"/>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59F80A2F-1969-4DE8-8B28-FF0DC114B7B3}"/>
              </a:ext>
            </a:extLst>
          </p:cNvPr>
          <p:cNvSpPr txBox="1"/>
          <p:nvPr/>
        </p:nvSpPr>
        <p:spPr>
          <a:xfrm>
            <a:off x="1835150" y="7512050"/>
            <a:ext cx="4602677" cy="1477328"/>
          </a:xfrm>
          <a:prstGeom prst="rect">
            <a:avLst/>
          </a:prstGeom>
          <a:noFill/>
        </p:spPr>
        <p:txBody>
          <a:bodyPr wrap="square" rtlCol="0">
            <a:spAutoFit/>
          </a:bodyPr>
          <a:lstStyle/>
          <a:p>
            <a:r>
              <a:rPr lang="en-US" dirty="0"/>
              <a:t>Develop retention offers for customers at high risk of churning. These could include extended trial periods, loyalty rewards, or exclusive access to new features. Make these offers visible to the identified customers.</a:t>
            </a:r>
          </a:p>
        </p:txBody>
      </p:sp>
    </p:spTree>
    <p:extLst>
      <p:ext uri="{BB962C8B-B14F-4D97-AF65-F5344CB8AC3E}">
        <p14:creationId xmlns:p14="http://schemas.microsoft.com/office/powerpoint/2010/main" val="992772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a:extLst>
              <a:ext uri="{28A0092B-C50C-407E-A947-70E740481C1C}">
                <a14:useLocalDpi xmlns:a14="http://schemas.microsoft.com/office/drawing/2010/main" val="0"/>
              </a:ext>
            </a:extLst>
          </a:blip>
          <a:stretch>
            <a:fillRect/>
          </a:stretch>
        </p:blipFill>
        <p:spPr>
          <a:xfrm>
            <a:off x="10888103" y="7312"/>
            <a:ext cx="7399895" cy="10276955"/>
          </a:xfrm>
          <a:prstGeom prst="rect">
            <a:avLst/>
          </a:prstGeom>
        </p:spPr>
      </p:pic>
      <p:sp>
        <p:nvSpPr>
          <p:cNvPr id="15" name="object 3">
            <a:extLst>
              <a:ext uri="{FF2B5EF4-FFF2-40B4-BE49-F238E27FC236}">
                <a16:creationId xmlns:a16="http://schemas.microsoft.com/office/drawing/2014/main" id="{870878C7-9A54-42F4-A34F-6A650CF310C5}"/>
              </a:ext>
            </a:extLst>
          </p:cNvPr>
          <p:cNvSpPr txBox="1">
            <a:spLocks noGrp="1"/>
          </p:cNvSpPr>
          <p:nvPr>
            <p:ph type="title"/>
          </p:nvPr>
        </p:nvSpPr>
        <p:spPr>
          <a:xfrm>
            <a:off x="220535" y="1412791"/>
            <a:ext cx="1004474" cy="689291"/>
          </a:xfrm>
          <a:prstGeom prst="rect">
            <a:avLst/>
          </a:prstGeom>
          <a:solidFill>
            <a:srgbClr val="589C9B"/>
          </a:solidFill>
          <a:ln>
            <a:solidFill>
              <a:schemeClr val="tx2">
                <a:lumMod val="60000"/>
                <a:lumOff val="40000"/>
              </a:schemeClr>
            </a:solidFill>
          </a:ln>
        </p:spPr>
        <p:txBody>
          <a:bodyPr vert="horz" wrap="square" lIns="0" tIns="12065" rIns="0" bIns="0" rtlCol="0">
            <a:spAutoFit/>
          </a:bodyPr>
          <a:lstStyle/>
          <a:p>
            <a:pPr marL="220979">
              <a:lnSpc>
                <a:spcPct val="100000"/>
              </a:lnSpc>
              <a:spcBef>
                <a:spcPts val="95"/>
              </a:spcBef>
            </a:pPr>
            <a:r>
              <a:rPr sz="4400" spc="-730" dirty="0"/>
              <a:t>0</a:t>
            </a:r>
            <a:r>
              <a:rPr lang="en-US" sz="4400" spc="-730" dirty="0"/>
              <a:t>7</a:t>
            </a:r>
            <a:r>
              <a:rPr sz="4400" spc="-730" dirty="0"/>
              <a:t>.</a:t>
            </a:r>
            <a:endParaRPr sz="4400" dirty="0"/>
          </a:p>
        </p:txBody>
      </p:sp>
      <p:grpSp>
        <p:nvGrpSpPr>
          <p:cNvPr id="17" name="Group 16">
            <a:extLst>
              <a:ext uri="{FF2B5EF4-FFF2-40B4-BE49-F238E27FC236}">
                <a16:creationId xmlns:a16="http://schemas.microsoft.com/office/drawing/2014/main" id="{CCEC6827-FAB5-4C77-9A20-9BAB4F39343A}"/>
              </a:ext>
            </a:extLst>
          </p:cNvPr>
          <p:cNvGrpSpPr/>
          <p:nvPr/>
        </p:nvGrpSpPr>
        <p:grpSpPr>
          <a:xfrm>
            <a:off x="1563633" y="3680998"/>
            <a:ext cx="7967717" cy="1444358"/>
            <a:chOff x="1418784" y="1121935"/>
            <a:chExt cx="7679244" cy="689291"/>
          </a:xfrm>
        </p:grpSpPr>
        <p:sp>
          <p:nvSpPr>
            <p:cNvPr id="11" name="object 11"/>
            <p:cNvSpPr txBox="1"/>
            <p:nvPr/>
          </p:nvSpPr>
          <p:spPr>
            <a:xfrm>
              <a:off x="1777748" y="1362965"/>
              <a:ext cx="7320280" cy="174420"/>
            </a:xfrm>
            <a:prstGeom prst="rect">
              <a:avLst/>
            </a:prstGeom>
          </p:spPr>
          <p:txBody>
            <a:bodyPr vert="horz" wrap="square" lIns="0" tIns="69850" rIns="0" bIns="0" rtlCol="0">
              <a:spAutoFit/>
            </a:bodyPr>
            <a:lstStyle/>
            <a:p>
              <a:pPr marL="12700" marR="5080">
                <a:lnSpc>
                  <a:spcPts val="2250"/>
                </a:lnSpc>
                <a:spcBef>
                  <a:spcPts val="550"/>
                </a:spcBef>
              </a:pPr>
              <a:r>
                <a:rPr lang="en-US" sz="2250" b="1" dirty="0">
                  <a:latin typeface="Tahoma"/>
                  <a:cs typeface="Tahoma"/>
                </a:rPr>
                <a:t>Monitor Customer Behavior.</a:t>
              </a:r>
              <a:endParaRPr sz="2250" b="1" dirty="0">
                <a:latin typeface="Tahoma"/>
                <a:cs typeface="Tahoma"/>
              </a:endParaRPr>
            </a:p>
          </p:txBody>
        </p:sp>
        <p:sp>
          <p:nvSpPr>
            <p:cNvPr id="16" name="Arrow: Striped Right 15">
              <a:extLst>
                <a:ext uri="{FF2B5EF4-FFF2-40B4-BE49-F238E27FC236}">
                  <a16:creationId xmlns:a16="http://schemas.microsoft.com/office/drawing/2014/main" id="{A50BE1DD-9B60-432A-A43E-F255C8B79A3B}"/>
                </a:ext>
              </a:extLst>
            </p:cNvPr>
            <p:cNvSpPr/>
            <p:nvPr/>
          </p:nvSpPr>
          <p:spPr>
            <a:xfrm>
              <a:off x="1418784" y="1121935"/>
              <a:ext cx="5552081" cy="689291"/>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bject 3">
            <a:extLst>
              <a:ext uri="{FF2B5EF4-FFF2-40B4-BE49-F238E27FC236}">
                <a16:creationId xmlns:a16="http://schemas.microsoft.com/office/drawing/2014/main" id="{18A0F71F-239D-47A9-A541-667D30A1EEF5}"/>
              </a:ext>
            </a:extLst>
          </p:cNvPr>
          <p:cNvSpPr txBox="1">
            <a:spLocks/>
          </p:cNvSpPr>
          <p:nvPr/>
        </p:nvSpPr>
        <p:spPr>
          <a:xfrm>
            <a:off x="235095" y="4058532"/>
            <a:ext cx="1004474" cy="689291"/>
          </a:xfrm>
          <a:prstGeom prst="rect">
            <a:avLst/>
          </a:prstGeom>
          <a:solidFill>
            <a:srgbClr val="589C9B"/>
          </a:solidFill>
          <a:ln>
            <a:solidFill>
              <a:schemeClr val="tx2">
                <a:lumMod val="60000"/>
                <a:lumOff val="40000"/>
              </a:schemeClr>
            </a:solidFill>
          </a:ln>
        </p:spPr>
        <p:txBody>
          <a:bodyPr vert="horz" wrap="square" lIns="0" tIns="12065" rIns="0" bIns="0" rtlCol="0">
            <a:spAutoFit/>
          </a:bodyPr>
          <a:lstStyle>
            <a:lvl1pPr>
              <a:defRPr sz="2700" b="1" i="0">
                <a:solidFill>
                  <a:schemeClr val="bg1"/>
                </a:solidFill>
                <a:latin typeface="Tahoma"/>
                <a:ea typeface="+mj-ea"/>
                <a:cs typeface="Tahoma"/>
              </a:defRPr>
            </a:lvl1pPr>
          </a:lstStyle>
          <a:p>
            <a:pPr marL="220979">
              <a:spcBef>
                <a:spcPts val="95"/>
              </a:spcBef>
            </a:pPr>
            <a:r>
              <a:rPr lang="en-US" sz="4400" kern="0" spc="-730" dirty="0"/>
              <a:t>08.</a:t>
            </a:r>
            <a:endParaRPr lang="en-US" sz="4400" kern="0" dirty="0"/>
          </a:p>
        </p:txBody>
      </p:sp>
      <p:sp>
        <p:nvSpPr>
          <p:cNvPr id="19" name="TextBox 18">
            <a:extLst>
              <a:ext uri="{FF2B5EF4-FFF2-40B4-BE49-F238E27FC236}">
                <a16:creationId xmlns:a16="http://schemas.microsoft.com/office/drawing/2014/main" id="{0A6BA279-C47D-4C63-99CE-3EDBE4AFC55D}"/>
              </a:ext>
            </a:extLst>
          </p:cNvPr>
          <p:cNvSpPr txBox="1"/>
          <p:nvPr/>
        </p:nvSpPr>
        <p:spPr>
          <a:xfrm>
            <a:off x="1750257" y="2330450"/>
            <a:ext cx="4687570" cy="1200329"/>
          </a:xfrm>
          <a:prstGeom prst="rect">
            <a:avLst/>
          </a:prstGeom>
          <a:noFill/>
        </p:spPr>
        <p:txBody>
          <a:bodyPr wrap="square" rtlCol="0">
            <a:spAutoFit/>
          </a:bodyPr>
          <a:lstStyle/>
          <a:p>
            <a:r>
              <a:rPr lang="en-US" dirty="0"/>
              <a:t>Keep an eye on competitors and what they are offering. Understand why customers may be switching to competitors and adapt your strategies accordingly.</a:t>
            </a:r>
          </a:p>
        </p:txBody>
      </p:sp>
      <p:grpSp>
        <p:nvGrpSpPr>
          <p:cNvPr id="20" name="Group 19">
            <a:extLst>
              <a:ext uri="{FF2B5EF4-FFF2-40B4-BE49-F238E27FC236}">
                <a16:creationId xmlns:a16="http://schemas.microsoft.com/office/drawing/2014/main" id="{57790F75-1CFF-4F65-AAE1-2C36836088A5}"/>
              </a:ext>
            </a:extLst>
          </p:cNvPr>
          <p:cNvGrpSpPr/>
          <p:nvPr/>
        </p:nvGrpSpPr>
        <p:grpSpPr>
          <a:xfrm>
            <a:off x="1563633" y="1187658"/>
            <a:ext cx="7967717" cy="1444358"/>
            <a:chOff x="1418784" y="1121935"/>
            <a:chExt cx="7679244" cy="689291"/>
          </a:xfrm>
        </p:grpSpPr>
        <p:sp>
          <p:nvSpPr>
            <p:cNvPr id="21" name="object 11">
              <a:extLst>
                <a:ext uri="{FF2B5EF4-FFF2-40B4-BE49-F238E27FC236}">
                  <a16:creationId xmlns:a16="http://schemas.microsoft.com/office/drawing/2014/main" id="{1B7236C2-C7AD-43E5-A4F2-945537BDA162}"/>
                </a:ext>
              </a:extLst>
            </p:cNvPr>
            <p:cNvSpPr txBox="1"/>
            <p:nvPr/>
          </p:nvSpPr>
          <p:spPr>
            <a:xfrm>
              <a:off x="1777748" y="1362965"/>
              <a:ext cx="7320280" cy="174420"/>
            </a:xfrm>
            <a:prstGeom prst="rect">
              <a:avLst/>
            </a:prstGeom>
          </p:spPr>
          <p:txBody>
            <a:bodyPr vert="horz" wrap="square" lIns="0" tIns="69850" rIns="0" bIns="0" rtlCol="0">
              <a:spAutoFit/>
            </a:bodyPr>
            <a:lstStyle/>
            <a:p>
              <a:pPr marL="12700" marR="5080">
                <a:lnSpc>
                  <a:spcPts val="2250"/>
                </a:lnSpc>
                <a:spcBef>
                  <a:spcPts val="550"/>
                </a:spcBef>
              </a:pPr>
              <a:r>
                <a:rPr lang="en-US" sz="2250" b="1" dirty="0">
                  <a:latin typeface="Tahoma"/>
                  <a:cs typeface="Tahoma"/>
                </a:rPr>
                <a:t>Competitor Analysis.</a:t>
              </a:r>
              <a:endParaRPr sz="2250" b="1" dirty="0">
                <a:latin typeface="Tahoma"/>
                <a:cs typeface="Tahoma"/>
              </a:endParaRPr>
            </a:p>
          </p:txBody>
        </p:sp>
        <p:sp>
          <p:nvSpPr>
            <p:cNvPr id="22" name="Arrow: Striped Right 21">
              <a:extLst>
                <a:ext uri="{FF2B5EF4-FFF2-40B4-BE49-F238E27FC236}">
                  <a16:creationId xmlns:a16="http://schemas.microsoft.com/office/drawing/2014/main" id="{84251AC5-EB36-4ACD-9206-C23E49F433BA}"/>
                </a:ext>
              </a:extLst>
            </p:cNvPr>
            <p:cNvSpPr/>
            <p:nvPr/>
          </p:nvSpPr>
          <p:spPr>
            <a:xfrm>
              <a:off x="1418784" y="1121935"/>
              <a:ext cx="5552081" cy="689291"/>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DEDC6355-3496-41B7-A194-85D0F049974D}"/>
              </a:ext>
            </a:extLst>
          </p:cNvPr>
          <p:cNvSpPr txBox="1"/>
          <p:nvPr/>
        </p:nvSpPr>
        <p:spPr>
          <a:xfrm>
            <a:off x="1835150" y="4845050"/>
            <a:ext cx="4687570" cy="1200329"/>
          </a:xfrm>
          <a:prstGeom prst="rect">
            <a:avLst/>
          </a:prstGeom>
          <a:noFill/>
        </p:spPr>
        <p:txBody>
          <a:bodyPr wrap="square" rtlCol="0">
            <a:spAutoFit/>
          </a:bodyPr>
          <a:lstStyle/>
          <a:p>
            <a:r>
              <a:rPr lang="en-US" dirty="0"/>
              <a:t>Continue to monitor customer behavior and adjust your strategies accordingly. The predictive model should be regularly updated with new data to maintain its accuracy.</a:t>
            </a:r>
          </a:p>
        </p:txBody>
      </p:sp>
      <p:sp>
        <p:nvSpPr>
          <p:cNvPr id="24" name="object 3">
            <a:extLst>
              <a:ext uri="{FF2B5EF4-FFF2-40B4-BE49-F238E27FC236}">
                <a16:creationId xmlns:a16="http://schemas.microsoft.com/office/drawing/2014/main" id="{C2CCC531-C4D9-4BF2-9821-9244C1135522}"/>
              </a:ext>
            </a:extLst>
          </p:cNvPr>
          <p:cNvSpPr txBox="1">
            <a:spLocks/>
          </p:cNvSpPr>
          <p:nvPr/>
        </p:nvSpPr>
        <p:spPr>
          <a:xfrm>
            <a:off x="220535" y="6658990"/>
            <a:ext cx="1004474" cy="689291"/>
          </a:xfrm>
          <a:prstGeom prst="rect">
            <a:avLst/>
          </a:prstGeom>
          <a:solidFill>
            <a:srgbClr val="589C9B"/>
          </a:solidFill>
          <a:ln>
            <a:solidFill>
              <a:schemeClr val="tx2">
                <a:lumMod val="60000"/>
                <a:lumOff val="40000"/>
              </a:schemeClr>
            </a:solidFill>
          </a:ln>
        </p:spPr>
        <p:txBody>
          <a:bodyPr vert="horz" wrap="square" lIns="0" tIns="12065" rIns="0" bIns="0" rtlCol="0">
            <a:spAutoFit/>
          </a:bodyPr>
          <a:lstStyle>
            <a:lvl1pPr>
              <a:defRPr sz="2700" b="1" i="0">
                <a:solidFill>
                  <a:schemeClr val="bg1"/>
                </a:solidFill>
                <a:latin typeface="Tahoma"/>
                <a:ea typeface="+mj-ea"/>
                <a:cs typeface="Tahoma"/>
              </a:defRPr>
            </a:lvl1pPr>
          </a:lstStyle>
          <a:p>
            <a:pPr marL="220979">
              <a:spcBef>
                <a:spcPts val="95"/>
              </a:spcBef>
            </a:pPr>
            <a:r>
              <a:rPr lang="en-US" sz="4400" kern="0" spc="-730" dirty="0"/>
              <a:t>09.</a:t>
            </a:r>
            <a:endParaRPr lang="en-US" sz="4400" kern="0" dirty="0"/>
          </a:p>
        </p:txBody>
      </p:sp>
      <p:grpSp>
        <p:nvGrpSpPr>
          <p:cNvPr id="25" name="Group 24">
            <a:extLst>
              <a:ext uri="{FF2B5EF4-FFF2-40B4-BE49-F238E27FC236}">
                <a16:creationId xmlns:a16="http://schemas.microsoft.com/office/drawing/2014/main" id="{B38E1784-DA15-4F86-BABD-B5DCB8E7F440}"/>
              </a:ext>
            </a:extLst>
          </p:cNvPr>
          <p:cNvGrpSpPr/>
          <p:nvPr/>
        </p:nvGrpSpPr>
        <p:grpSpPr>
          <a:xfrm>
            <a:off x="1561018" y="6279035"/>
            <a:ext cx="7967717" cy="1444358"/>
            <a:chOff x="1418784" y="1121935"/>
            <a:chExt cx="7679244" cy="689291"/>
          </a:xfrm>
        </p:grpSpPr>
        <p:sp>
          <p:nvSpPr>
            <p:cNvPr id="26" name="object 11">
              <a:extLst>
                <a:ext uri="{FF2B5EF4-FFF2-40B4-BE49-F238E27FC236}">
                  <a16:creationId xmlns:a16="http://schemas.microsoft.com/office/drawing/2014/main" id="{380BEB2A-8AA6-4549-8CE3-4B3F44AE98B7}"/>
                </a:ext>
              </a:extLst>
            </p:cNvPr>
            <p:cNvSpPr txBox="1"/>
            <p:nvPr/>
          </p:nvSpPr>
          <p:spPr>
            <a:xfrm>
              <a:off x="1777748" y="1362965"/>
              <a:ext cx="7320280" cy="174420"/>
            </a:xfrm>
            <a:prstGeom prst="rect">
              <a:avLst/>
            </a:prstGeom>
          </p:spPr>
          <p:txBody>
            <a:bodyPr vert="horz" wrap="square" lIns="0" tIns="69850" rIns="0" bIns="0" rtlCol="0">
              <a:spAutoFit/>
            </a:bodyPr>
            <a:lstStyle/>
            <a:p>
              <a:pPr marL="12700" marR="5080">
                <a:lnSpc>
                  <a:spcPts val="2250"/>
                </a:lnSpc>
                <a:spcBef>
                  <a:spcPts val="550"/>
                </a:spcBef>
              </a:pPr>
              <a:r>
                <a:rPr lang="en-US" sz="2250" b="1" dirty="0">
                  <a:latin typeface="Tahoma"/>
                  <a:cs typeface="Tahoma"/>
                </a:rPr>
                <a:t>Data Security and Privacy.</a:t>
              </a:r>
              <a:endParaRPr sz="2250" b="1" dirty="0">
                <a:latin typeface="Tahoma"/>
                <a:cs typeface="Tahoma"/>
              </a:endParaRPr>
            </a:p>
          </p:txBody>
        </p:sp>
        <p:sp>
          <p:nvSpPr>
            <p:cNvPr id="27" name="Arrow: Striped Right 26">
              <a:extLst>
                <a:ext uri="{FF2B5EF4-FFF2-40B4-BE49-F238E27FC236}">
                  <a16:creationId xmlns:a16="http://schemas.microsoft.com/office/drawing/2014/main" id="{3C886D59-CA54-4FD1-B638-25B5DB5190DA}"/>
                </a:ext>
              </a:extLst>
            </p:cNvPr>
            <p:cNvSpPr/>
            <p:nvPr/>
          </p:nvSpPr>
          <p:spPr>
            <a:xfrm>
              <a:off x="1418784" y="1121935"/>
              <a:ext cx="5552081" cy="689291"/>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59F80A2F-1969-4DE8-8B28-FF0DC114B7B3}"/>
              </a:ext>
            </a:extLst>
          </p:cNvPr>
          <p:cNvSpPr txBox="1"/>
          <p:nvPr/>
        </p:nvSpPr>
        <p:spPr>
          <a:xfrm>
            <a:off x="1835150" y="7512050"/>
            <a:ext cx="4602677" cy="1477328"/>
          </a:xfrm>
          <a:prstGeom prst="rect">
            <a:avLst/>
          </a:prstGeom>
          <a:noFill/>
        </p:spPr>
        <p:txBody>
          <a:bodyPr wrap="square" rtlCol="0">
            <a:spAutoFit/>
          </a:bodyPr>
          <a:lstStyle/>
          <a:p>
            <a:r>
              <a:rPr lang="en-US" dirty="0"/>
              <a:t>Assure customers of data security and privacy. This is particularly important in industries where data security is a concern. Clearly communicate your commitment to safeguarding customer data.</a:t>
            </a:r>
          </a:p>
        </p:txBody>
      </p:sp>
    </p:spTree>
    <p:extLst>
      <p:ext uri="{BB962C8B-B14F-4D97-AF65-F5344CB8AC3E}">
        <p14:creationId xmlns:p14="http://schemas.microsoft.com/office/powerpoint/2010/main" val="3044215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27167" y="1580616"/>
            <a:ext cx="7886699" cy="7572374"/>
          </a:xfrm>
          <a:prstGeom prst="rect">
            <a:avLst/>
          </a:prstGeom>
        </p:spPr>
      </p:pic>
      <p:sp>
        <p:nvSpPr>
          <p:cNvPr id="3" name="object 3"/>
          <p:cNvSpPr txBox="1"/>
          <p:nvPr/>
        </p:nvSpPr>
        <p:spPr>
          <a:xfrm>
            <a:off x="1238598" y="2789745"/>
            <a:ext cx="6921151" cy="2780248"/>
          </a:xfrm>
          <a:prstGeom prst="rect">
            <a:avLst/>
          </a:prstGeom>
        </p:spPr>
        <p:txBody>
          <a:bodyPr vert="horz" wrap="square" lIns="0" tIns="10160" rIns="0" bIns="0" rtlCol="0">
            <a:spAutoFit/>
          </a:bodyPr>
          <a:lstStyle/>
          <a:p>
            <a:r>
              <a:rPr lang="en-US" dirty="0"/>
              <a:t>We have analyzed customer churn prediction and retention strategies and discovered key insights that can shape our business's future. After exploring and processing the data, we developed several models and identified the Decision Tree model as the optimal choice. Our recommendations aim to reduce churn, enhance customer satisfaction, and drive long-term business growth by implementing a proactive customer service strategy, enhancing communication regarding international plans, and monitoring customer engagement during night hours. These findings pave the way for a more data-driven and customer-centric approach, improving customer satisfaction and the bottom line.</a:t>
            </a:r>
            <a:endParaRPr sz="1950" dirty="0">
              <a:latin typeface="Tahoma"/>
              <a:cs typeface="Tahoma"/>
            </a:endParaRPr>
          </a:p>
        </p:txBody>
      </p:sp>
      <p:sp>
        <p:nvSpPr>
          <p:cNvPr id="4" name="object 4"/>
          <p:cNvSpPr/>
          <p:nvPr/>
        </p:nvSpPr>
        <p:spPr>
          <a:xfrm>
            <a:off x="0" y="966121"/>
            <a:ext cx="8477250" cy="1390650"/>
          </a:xfrm>
          <a:custGeom>
            <a:avLst/>
            <a:gdLst/>
            <a:ahLst/>
            <a:cxnLst/>
            <a:rect l="l" t="t" r="r" b="b"/>
            <a:pathLst>
              <a:path w="8477250" h="1390650">
                <a:moveTo>
                  <a:pt x="8477249" y="1390649"/>
                </a:moveTo>
                <a:lnTo>
                  <a:pt x="0" y="1390649"/>
                </a:lnTo>
                <a:lnTo>
                  <a:pt x="0" y="0"/>
                </a:lnTo>
                <a:lnTo>
                  <a:pt x="8477249" y="0"/>
                </a:lnTo>
                <a:lnTo>
                  <a:pt x="8477249" y="1390649"/>
                </a:lnTo>
                <a:close/>
              </a:path>
            </a:pathLst>
          </a:custGeom>
          <a:solidFill>
            <a:srgbClr val="000000"/>
          </a:solidFill>
        </p:spPr>
        <p:txBody>
          <a:bodyPr wrap="square" lIns="0" tIns="0" rIns="0" bIns="0" rtlCol="0"/>
          <a:lstStyle/>
          <a:p>
            <a:endParaRPr/>
          </a:p>
        </p:txBody>
      </p:sp>
      <p:sp>
        <p:nvSpPr>
          <p:cNvPr id="6" name="object 6"/>
          <p:cNvSpPr txBox="1"/>
          <p:nvPr/>
        </p:nvSpPr>
        <p:spPr>
          <a:xfrm>
            <a:off x="3162077" y="1434264"/>
            <a:ext cx="3806825" cy="655320"/>
          </a:xfrm>
          <a:prstGeom prst="rect">
            <a:avLst/>
          </a:prstGeom>
        </p:spPr>
        <p:txBody>
          <a:bodyPr vert="horz" wrap="square" lIns="0" tIns="16510" rIns="0" bIns="0" rtlCol="0">
            <a:spAutoFit/>
          </a:bodyPr>
          <a:lstStyle/>
          <a:p>
            <a:pPr marL="12700">
              <a:lnSpc>
                <a:spcPct val="100000"/>
              </a:lnSpc>
              <a:spcBef>
                <a:spcPts val="130"/>
              </a:spcBef>
            </a:pPr>
            <a:r>
              <a:rPr lang="en-US" sz="4100" b="1" spc="180" dirty="0">
                <a:solidFill>
                  <a:srgbClr val="FFFFFF"/>
                </a:solidFill>
                <a:latin typeface="Tahoma"/>
                <a:cs typeface="Tahoma"/>
              </a:rPr>
              <a:t>Conclusion</a:t>
            </a:r>
            <a:endParaRPr sz="4100" dirty="0">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883276" y="3347251"/>
            <a:ext cx="8521700" cy="2412199"/>
          </a:xfrm>
          <a:prstGeom prst="rect">
            <a:avLst/>
          </a:prstGeom>
          <a:solidFill>
            <a:srgbClr val="000000"/>
          </a:solidFill>
        </p:spPr>
        <p:txBody>
          <a:bodyPr vert="horz" wrap="square" lIns="0" tIns="224790" rIns="0" bIns="0" rtlCol="0" anchor="ctr">
            <a:spAutoFit/>
          </a:bodyPr>
          <a:lstStyle/>
          <a:p>
            <a:pPr algn="ctr">
              <a:lnSpc>
                <a:spcPct val="100000"/>
              </a:lnSpc>
              <a:spcBef>
                <a:spcPts val="1770"/>
              </a:spcBef>
            </a:pPr>
            <a:r>
              <a:rPr lang="en-US" sz="6350" b="1" spc="50" dirty="0">
                <a:solidFill>
                  <a:srgbClr val="FFFFFF"/>
                </a:solidFill>
                <a:latin typeface="Tahoma"/>
                <a:cs typeface="Tahoma"/>
              </a:rPr>
              <a:t>Thank you</a:t>
            </a:r>
            <a:endParaRPr lang="en-US" sz="3450" b="1" spc="50" dirty="0">
              <a:solidFill>
                <a:srgbClr val="FFFFFF"/>
              </a:solidFill>
              <a:latin typeface="Verdana"/>
              <a:cs typeface="Tahoma"/>
            </a:endParaRPr>
          </a:p>
          <a:p>
            <a:pPr algn="ctr">
              <a:lnSpc>
                <a:spcPct val="100000"/>
              </a:lnSpc>
              <a:spcBef>
                <a:spcPts val="1770"/>
              </a:spcBef>
            </a:pPr>
            <a:endParaRPr lang="en-US" sz="6350" dirty="0">
              <a:latin typeface="Tahoma"/>
              <a:cs typeface="Tahoma"/>
            </a:endParaRPr>
          </a:p>
        </p:txBody>
      </p:sp>
      <p:sp>
        <p:nvSpPr>
          <p:cNvPr id="6" name="object 6"/>
          <p:cNvSpPr txBox="1"/>
          <p:nvPr/>
        </p:nvSpPr>
        <p:spPr>
          <a:xfrm>
            <a:off x="7223255" y="7020787"/>
            <a:ext cx="4299585" cy="567463"/>
          </a:xfrm>
          <a:prstGeom prst="rect">
            <a:avLst/>
          </a:prstGeom>
        </p:spPr>
        <p:txBody>
          <a:bodyPr vert="horz" wrap="square" lIns="0" tIns="142875" rIns="0" bIns="0" rtlCol="0">
            <a:spAutoFit/>
          </a:bodyPr>
          <a:lstStyle/>
          <a:p>
            <a:pPr marR="449580" algn="ctr">
              <a:lnSpc>
                <a:spcPct val="100000"/>
              </a:lnSpc>
              <a:spcBef>
                <a:spcPts val="1125"/>
              </a:spcBef>
            </a:pPr>
            <a:r>
              <a:rPr lang="en-US" sz="2750" spc="185" dirty="0">
                <a:latin typeface="Tahoma"/>
                <a:cs typeface="Tahoma"/>
              </a:rPr>
              <a:t>vaatiian1@gmail.</a:t>
            </a:r>
            <a:r>
              <a:rPr sz="2750" spc="185" dirty="0">
                <a:latin typeface="Tahoma"/>
                <a:cs typeface="Tahoma"/>
              </a:rPr>
              <a:t>com</a:t>
            </a:r>
            <a:endParaRPr sz="2750" dirty="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88103" y="4580"/>
            <a:ext cx="7399895" cy="10282419"/>
          </a:xfrm>
          <a:prstGeom prst="rect">
            <a:avLst/>
          </a:prstGeom>
        </p:spPr>
      </p:pic>
      <p:sp>
        <p:nvSpPr>
          <p:cNvPr id="3" name="object 3"/>
          <p:cNvSpPr txBox="1"/>
          <p:nvPr/>
        </p:nvSpPr>
        <p:spPr>
          <a:xfrm>
            <a:off x="731446" y="1748976"/>
            <a:ext cx="1514475" cy="919480"/>
          </a:xfrm>
          <a:prstGeom prst="rect">
            <a:avLst/>
          </a:prstGeom>
          <a:solidFill>
            <a:srgbClr val="000000"/>
          </a:solidFill>
        </p:spPr>
        <p:txBody>
          <a:bodyPr vert="horz" wrap="square" lIns="0" tIns="3175" rIns="0" bIns="0" rtlCol="0">
            <a:spAutoFit/>
          </a:bodyPr>
          <a:lstStyle/>
          <a:p>
            <a:pPr marL="164465">
              <a:lnSpc>
                <a:spcPct val="100000"/>
              </a:lnSpc>
              <a:spcBef>
                <a:spcPts val="25"/>
              </a:spcBef>
            </a:pPr>
            <a:r>
              <a:rPr sz="5650" b="1" spc="-540" dirty="0">
                <a:solidFill>
                  <a:srgbClr val="FFFFFF"/>
                </a:solidFill>
                <a:latin typeface="Tahoma"/>
                <a:cs typeface="Tahoma"/>
              </a:rPr>
              <a:t>01.</a:t>
            </a:r>
            <a:endParaRPr sz="5650">
              <a:latin typeface="Tahoma"/>
              <a:cs typeface="Tahoma"/>
            </a:endParaRPr>
          </a:p>
        </p:txBody>
      </p:sp>
      <p:sp>
        <p:nvSpPr>
          <p:cNvPr id="4" name="object 4"/>
          <p:cNvSpPr txBox="1"/>
          <p:nvPr/>
        </p:nvSpPr>
        <p:spPr>
          <a:xfrm>
            <a:off x="2562352" y="2054992"/>
            <a:ext cx="2567940" cy="496570"/>
          </a:xfrm>
          <a:prstGeom prst="rect">
            <a:avLst/>
          </a:prstGeom>
        </p:spPr>
        <p:txBody>
          <a:bodyPr vert="horz" wrap="square" lIns="0" tIns="17145" rIns="0" bIns="0" rtlCol="0">
            <a:spAutoFit/>
          </a:bodyPr>
          <a:lstStyle/>
          <a:p>
            <a:pPr marL="12700">
              <a:lnSpc>
                <a:spcPct val="100000"/>
              </a:lnSpc>
              <a:spcBef>
                <a:spcPts val="135"/>
              </a:spcBef>
            </a:pPr>
            <a:r>
              <a:rPr sz="3050" b="1" spc="45" dirty="0">
                <a:latin typeface="Tahoma"/>
                <a:cs typeface="Tahoma"/>
              </a:rPr>
              <a:t>Introduction</a:t>
            </a:r>
            <a:endParaRPr sz="3050">
              <a:latin typeface="Tahoma"/>
              <a:cs typeface="Tahoma"/>
            </a:endParaRPr>
          </a:p>
        </p:txBody>
      </p:sp>
      <p:sp>
        <p:nvSpPr>
          <p:cNvPr id="5" name="object 5"/>
          <p:cNvSpPr txBox="1"/>
          <p:nvPr/>
        </p:nvSpPr>
        <p:spPr>
          <a:xfrm>
            <a:off x="1541824" y="3337392"/>
            <a:ext cx="1647825" cy="1000760"/>
          </a:xfrm>
          <a:prstGeom prst="rect">
            <a:avLst/>
          </a:prstGeom>
          <a:solidFill>
            <a:srgbClr val="000000"/>
          </a:solidFill>
        </p:spPr>
        <p:txBody>
          <a:bodyPr vert="horz" wrap="square" lIns="0" tIns="0" rIns="0" bIns="0" rtlCol="0">
            <a:spAutoFit/>
          </a:bodyPr>
          <a:lstStyle/>
          <a:p>
            <a:pPr marL="178435">
              <a:lnSpc>
                <a:spcPts val="7280"/>
              </a:lnSpc>
            </a:pPr>
            <a:r>
              <a:rPr sz="6100" b="1" spc="-160" dirty="0">
                <a:solidFill>
                  <a:srgbClr val="FFFFFF"/>
                </a:solidFill>
                <a:latin typeface="Tahoma"/>
                <a:cs typeface="Tahoma"/>
              </a:rPr>
              <a:t>02.</a:t>
            </a:r>
            <a:endParaRPr sz="6100">
              <a:latin typeface="Tahoma"/>
              <a:cs typeface="Tahoma"/>
            </a:endParaRPr>
          </a:p>
        </p:txBody>
      </p:sp>
      <p:sp>
        <p:nvSpPr>
          <p:cNvPr id="6" name="object 6"/>
          <p:cNvSpPr txBox="1"/>
          <p:nvPr/>
        </p:nvSpPr>
        <p:spPr>
          <a:xfrm>
            <a:off x="3525012" y="3671335"/>
            <a:ext cx="1539875" cy="534670"/>
          </a:xfrm>
          <a:prstGeom prst="rect">
            <a:avLst/>
          </a:prstGeom>
        </p:spPr>
        <p:txBody>
          <a:bodyPr vert="horz" wrap="square" lIns="0" tIns="17145" rIns="0" bIns="0" rtlCol="0">
            <a:spAutoFit/>
          </a:bodyPr>
          <a:lstStyle/>
          <a:p>
            <a:pPr marL="12700">
              <a:lnSpc>
                <a:spcPct val="100000"/>
              </a:lnSpc>
              <a:spcBef>
                <a:spcPts val="135"/>
              </a:spcBef>
            </a:pPr>
            <a:r>
              <a:rPr sz="3300" b="1" spc="55" dirty="0">
                <a:latin typeface="Tahoma"/>
                <a:cs typeface="Tahoma"/>
              </a:rPr>
              <a:t>Details</a:t>
            </a:r>
            <a:endParaRPr sz="3300">
              <a:latin typeface="Tahoma"/>
              <a:cs typeface="Tahoma"/>
            </a:endParaRPr>
          </a:p>
        </p:txBody>
      </p:sp>
      <p:sp>
        <p:nvSpPr>
          <p:cNvPr id="7" name="object 7"/>
          <p:cNvSpPr txBox="1"/>
          <p:nvPr/>
        </p:nvSpPr>
        <p:spPr>
          <a:xfrm>
            <a:off x="2236270" y="5306610"/>
            <a:ext cx="1600200" cy="971550"/>
          </a:xfrm>
          <a:prstGeom prst="rect">
            <a:avLst/>
          </a:prstGeom>
          <a:solidFill>
            <a:srgbClr val="000000"/>
          </a:solidFill>
        </p:spPr>
        <p:txBody>
          <a:bodyPr vert="horz" wrap="square" lIns="0" tIns="3175" rIns="0" bIns="0" rtlCol="0">
            <a:spAutoFit/>
          </a:bodyPr>
          <a:lstStyle/>
          <a:p>
            <a:pPr marL="173355">
              <a:lnSpc>
                <a:spcPct val="100000"/>
              </a:lnSpc>
              <a:spcBef>
                <a:spcPts val="25"/>
              </a:spcBef>
            </a:pPr>
            <a:r>
              <a:rPr sz="5950" b="1" spc="-200" dirty="0">
                <a:solidFill>
                  <a:srgbClr val="FFFFFF"/>
                </a:solidFill>
                <a:latin typeface="Tahoma"/>
                <a:cs typeface="Tahoma"/>
              </a:rPr>
              <a:t>03.</a:t>
            </a:r>
            <a:endParaRPr sz="5950">
              <a:latin typeface="Tahoma"/>
              <a:cs typeface="Tahoma"/>
            </a:endParaRPr>
          </a:p>
        </p:txBody>
      </p:sp>
      <p:sp>
        <p:nvSpPr>
          <p:cNvPr id="8" name="object 8"/>
          <p:cNvSpPr txBox="1"/>
          <p:nvPr/>
        </p:nvSpPr>
        <p:spPr>
          <a:xfrm>
            <a:off x="4160374" y="5636438"/>
            <a:ext cx="4345940" cy="519430"/>
          </a:xfrm>
          <a:prstGeom prst="rect">
            <a:avLst/>
          </a:prstGeom>
        </p:spPr>
        <p:txBody>
          <a:bodyPr vert="horz" wrap="square" lIns="0" tIns="17145" rIns="0" bIns="0" rtlCol="0">
            <a:spAutoFit/>
          </a:bodyPr>
          <a:lstStyle/>
          <a:p>
            <a:pPr marL="12700">
              <a:lnSpc>
                <a:spcPct val="100000"/>
              </a:lnSpc>
              <a:spcBef>
                <a:spcPts val="135"/>
              </a:spcBef>
            </a:pPr>
            <a:r>
              <a:rPr sz="3200" b="1" spc="120" dirty="0">
                <a:latin typeface="Tahoma"/>
                <a:cs typeface="Tahoma"/>
              </a:rPr>
              <a:t>Model</a:t>
            </a:r>
            <a:r>
              <a:rPr sz="3200" b="1" spc="-65" dirty="0">
                <a:latin typeface="Tahoma"/>
                <a:cs typeface="Tahoma"/>
              </a:rPr>
              <a:t> </a:t>
            </a:r>
            <a:r>
              <a:rPr sz="3200" b="1" spc="120" dirty="0">
                <a:latin typeface="Tahoma"/>
                <a:cs typeface="Tahoma"/>
              </a:rPr>
              <a:t>Development</a:t>
            </a:r>
            <a:endParaRPr sz="3200">
              <a:latin typeface="Tahoma"/>
              <a:cs typeface="Tahoma"/>
            </a:endParaRPr>
          </a:p>
        </p:txBody>
      </p:sp>
      <p:sp>
        <p:nvSpPr>
          <p:cNvPr id="9" name="object 9"/>
          <p:cNvSpPr txBox="1"/>
          <p:nvPr/>
        </p:nvSpPr>
        <p:spPr>
          <a:xfrm>
            <a:off x="3179697" y="7546742"/>
            <a:ext cx="1619250" cy="983615"/>
          </a:xfrm>
          <a:prstGeom prst="rect">
            <a:avLst/>
          </a:prstGeom>
          <a:solidFill>
            <a:srgbClr val="000000"/>
          </a:solidFill>
        </p:spPr>
        <p:txBody>
          <a:bodyPr vert="horz" wrap="square" lIns="0" tIns="38735" rIns="0" bIns="0" rtlCol="0">
            <a:spAutoFit/>
          </a:bodyPr>
          <a:lstStyle/>
          <a:p>
            <a:pPr marL="175260">
              <a:lnSpc>
                <a:spcPct val="100000"/>
              </a:lnSpc>
              <a:spcBef>
                <a:spcPts val="305"/>
              </a:spcBef>
            </a:pPr>
            <a:r>
              <a:rPr sz="6000" b="1" spc="75" dirty="0">
                <a:solidFill>
                  <a:srgbClr val="FFFFFF"/>
                </a:solidFill>
                <a:latin typeface="Tahoma"/>
                <a:cs typeface="Tahoma"/>
              </a:rPr>
              <a:t>04.</a:t>
            </a:r>
            <a:endParaRPr sz="6000">
              <a:latin typeface="Tahoma"/>
              <a:cs typeface="Tahoma"/>
            </a:endParaRPr>
          </a:p>
        </p:txBody>
      </p:sp>
      <p:sp>
        <p:nvSpPr>
          <p:cNvPr id="10" name="object 10"/>
          <p:cNvSpPr txBox="1"/>
          <p:nvPr/>
        </p:nvSpPr>
        <p:spPr>
          <a:xfrm>
            <a:off x="5130052" y="7911376"/>
            <a:ext cx="4128770" cy="944880"/>
          </a:xfrm>
          <a:prstGeom prst="rect">
            <a:avLst/>
          </a:prstGeom>
        </p:spPr>
        <p:txBody>
          <a:bodyPr vert="horz" wrap="square" lIns="0" tIns="93980" rIns="0" bIns="0" rtlCol="0">
            <a:spAutoFit/>
          </a:bodyPr>
          <a:lstStyle/>
          <a:p>
            <a:pPr marL="12700" marR="5080">
              <a:lnSpc>
                <a:spcPts val="3300"/>
              </a:lnSpc>
              <a:spcBef>
                <a:spcPts val="740"/>
              </a:spcBef>
            </a:pPr>
            <a:r>
              <a:rPr sz="3250" b="1" spc="85" dirty="0">
                <a:latin typeface="Tahoma"/>
                <a:cs typeface="Tahoma"/>
              </a:rPr>
              <a:t>Business </a:t>
            </a:r>
            <a:r>
              <a:rPr sz="3250" b="1" spc="90" dirty="0">
                <a:latin typeface="Tahoma"/>
                <a:cs typeface="Tahoma"/>
              </a:rPr>
              <a:t> </a:t>
            </a:r>
            <a:r>
              <a:rPr sz="3250" b="1" spc="30" dirty="0">
                <a:latin typeface="Tahoma"/>
                <a:cs typeface="Tahoma"/>
              </a:rPr>
              <a:t>R</a:t>
            </a:r>
            <a:r>
              <a:rPr sz="3250" b="1" spc="105" dirty="0">
                <a:latin typeface="Tahoma"/>
                <a:cs typeface="Tahoma"/>
              </a:rPr>
              <a:t>e</a:t>
            </a:r>
            <a:r>
              <a:rPr sz="3250" b="1" spc="160" dirty="0">
                <a:latin typeface="Tahoma"/>
                <a:cs typeface="Tahoma"/>
              </a:rPr>
              <a:t>c</a:t>
            </a:r>
            <a:r>
              <a:rPr sz="3250" b="1" spc="105" dirty="0">
                <a:latin typeface="Tahoma"/>
                <a:cs typeface="Tahoma"/>
              </a:rPr>
              <a:t>o</a:t>
            </a:r>
            <a:r>
              <a:rPr sz="3250" b="1" spc="350" dirty="0">
                <a:latin typeface="Tahoma"/>
                <a:cs typeface="Tahoma"/>
              </a:rPr>
              <a:t>m</a:t>
            </a:r>
            <a:r>
              <a:rPr sz="3250" b="1" spc="370" dirty="0">
                <a:latin typeface="Tahoma"/>
                <a:cs typeface="Tahoma"/>
              </a:rPr>
              <a:t>m</a:t>
            </a:r>
            <a:r>
              <a:rPr sz="3250" b="1" spc="105" dirty="0">
                <a:latin typeface="Tahoma"/>
                <a:cs typeface="Tahoma"/>
              </a:rPr>
              <a:t>e</a:t>
            </a:r>
            <a:r>
              <a:rPr sz="3250" b="1" spc="180" dirty="0">
                <a:latin typeface="Tahoma"/>
                <a:cs typeface="Tahoma"/>
              </a:rPr>
              <a:t>n</a:t>
            </a:r>
            <a:r>
              <a:rPr sz="3250" b="1" spc="200" dirty="0">
                <a:latin typeface="Tahoma"/>
                <a:cs typeface="Tahoma"/>
              </a:rPr>
              <a:t>d</a:t>
            </a:r>
            <a:r>
              <a:rPr sz="3250" b="1" spc="40" dirty="0">
                <a:latin typeface="Tahoma"/>
                <a:cs typeface="Tahoma"/>
              </a:rPr>
              <a:t>a</a:t>
            </a:r>
            <a:r>
              <a:rPr sz="3250" b="1" spc="35" dirty="0">
                <a:latin typeface="Tahoma"/>
                <a:cs typeface="Tahoma"/>
              </a:rPr>
              <a:t>t</a:t>
            </a:r>
            <a:r>
              <a:rPr sz="3250" b="1" spc="-40" dirty="0">
                <a:latin typeface="Tahoma"/>
                <a:cs typeface="Tahoma"/>
              </a:rPr>
              <a:t>i</a:t>
            </a:r>
            <a:r>
              <a:rPr sz="3250" b="1" spc="105" dirty="0">
                <a:latin typeface="Tahoma"/>
                <a:cs typeface="Tahoma"/>
              </a:rPr>
              <a:t>o</a:t>
            </a:r>
            <a:r>
              <a:rPr sz="3250" b="1" spc="160" dirty="0">
                <a:latin typeface="Tahoma"/>
                <a:cs typeface="Tahoma"/>
              </a:rPr>
              <a:t>n</a:t>
            </a:r>
            <a:r>
              <a:rPr sz="3250" b="1" spc="15" dirty="0">
                <a:latin typeface="Tahoma"/>
                <a:cs typeface="Tahoma"/>
              </a:rPr>
              <a:t>s</a:t>
            </a:r>
            <a:endParaRPr sz="3250">
              <a:latin typeface="Tahoma"/>
              <a:cs typeface="Tahoma"/>
            </a:endParaRPr>
          </a:p>
        </p:txBody>
      </p:sp>
      <p:sp>
        <p:nvSpPr>
          <p:cNvPr id="11" name="object 11"/>
          <p:cNvSpPr txBox="1"/>
          <p:nvPr/>
        </p:nvSpPr>
        <p:spPr>
          <a:xfrm>
            <a:off x="727625" y="293659"/>
            <a:ext cx="2769870" cy="703580"/>
          </a:xfrm>
          <a:prstGeom prst="rect">
            <a:avLst/>
          </a:prstGeom>
        </p:spPr>
        <p:txBody>
          <a:bodyPr vert="horz" wrap="square" lIns="0" tIns="12065" rIns="0" bIns="0" rtlCol="0">
            <a:spAutoFit/>
          </a:bodyPr>
          <a:lstStyle/>
          <a:p>
            <a:pPr marL="12700">
              <a:lnSpc>
                <a:spcPct val="100000"/>
              </a:lnSpc>
              <a:spcBef>
                <a:spcPts val="95"/>
              </a:spcBef>
            </a:pPr>
            <a:r>
              <a:rPr sz="4450" b="1" spc="310" dirty="0">
                <a:latin typeface="Tahoma"/>
                <a:cs typeface="Tahoma"/>
              </a:rPr>
              <a:t>O</a:t>
            </a:r>
            <a:r>
              <a:rPr sz="4450" b="1" spc="-75" dirty="0">
                <a:latin typeface="Tahoma"/>
                <a:cs typeface="Tahoma"/>
              </a:rPr>
              <a:t>v</a:t>
            </a:r>
            <a:r>
              <a:rPr sz="4450" b="1" spc="114" dirty="0">
                <a:latin typeface="Tahoma"/>
                <a:cs typeface="Tahoma"/>
              </a:rPr>
              <a:t>e</a:t>
            </a:r>
            <a:r>
              <a:rPr sz="4450" b="1" dirty="0">
                <a:latin typeface="Tahoma"/>
                <a:cs typeface="Tahoma"/>
              </a:rPr>
              <a:t>r</a:t>
            </a:r>
            <a:r>
              <a:rPr sz="4450" b="1" spc="-10" dirty="0">
                <a:latin typeface="Tahoma"/>
                <a:cs typeface="Tahoma"/>
              </a:rPr>
              <a:t>v</a:t>
            </a:r>
            <a:r>
              <a:rPr sz="4450" b="1" spc="-65" dirty="0">
                <a:latin typeface="Tahoma"/>
                <a:cs typeface="Tahoma"/>
              </a:rPr>
              <a:t>i</a:t>
            </a:r>
            <a:r>
              <a:rPr sz="4450" b="1" spc="75" dirty="0">
                <a:latin typeface="Tahoma"/>
                <a:cs typeface="Tahoma"/>
              </a:rPr>
              <a:t>e</a:t>
            </a:r>
            <a:r>
              <a:rPr sz="4450" b="1" spc="125" dirty="0">
                <a:latin typeface="Tahoma"/>
                <a:cs typeface="Tahoma"/>
              </a:rPr>
              <a:t>w</a:t>
            </a:r>
            <a:endParaRPr sz="4450">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66120"/>
            <a:ext cx="9220200" cy="1390650"/>
          </a:xfrm>
          <a:custGeom>
            <a:avLst/>
            <a:gdLst/>
            <a:ahLst/>
            <a:cxnLst/>
            <a:rect l="l" t="t" r="r" b="b"/>
            <a:pathLst>
              <a:path w="9220200" h="1390650">
                <a:moveTo>
                  <a:pt x="9220198" y="1390649"/>
                </a:moveTo>
                <a:lnTo>
                  <a:pt x="0" y="1390649"/>
                </a:lnTo>
                <a:lnTo>
                  <a:pt x="0" y="0"/>
                </a:lnTo>
                <a:lnTo>
                  <a:pt x="9220198" y="0"/>
                </a:lnTo>
                <a:lnTo>
                  <a:pt x="9220198" y="1390649"/>
                </a:lnTo>
                <a:close/>
              </a:path>
            </a:pathLst>
          </a:custGeom>
          <a:solidFill>
            <a:srgbClr val="000000"/>
          </a:solidFill>
        </p:spPr>
        <p:txBody>
          <a:bodyPr wrap="square" lIns="0" tIns="0" rIns="0" bIns="0" rtlCol="0"/>
          <a:lstStyle/>
          <a:p>
            <a:endParaRPr/>
          </a:p>
        </p:txBody>
      </p:sp>
      <p:sp>
        <p:nvSpPr>
          <p:cNvPr id="3" name="object 3"/>
          <p:cNvSpPr txBox="1"/>
          <p:nvPr/>
        </p:nvSpPr>
        <p:spPr>
          <a:xfrm>
            <a:off x="1176972" y="1096000"/>
            <a:ext cx="265430" cy="300355"/>
          </a:xfrm>
          <a:prstGeom prst="rect">
            <a:avLst/>
          </a:prstGeom>
        </p:spPr>
        <p:txBody>
          <a:bodyPr vert="horz" wrap="square" lIns="0" tIns="12700" rIns="0" bIns="0" rtlCol="0">
            <a:spAutoFit/>
          </a:bodyPr>
          <a:lstStyle/>
          <a:p>
            <a:pPr marL="12700">
              <a:lnSpc>
                <a:spcPct val="100000"/>
              </a:lnSpc>
              <a:spcBef>
                <a:spcPts val="100"/>
              </a:spcBef>
            </a:pPr>
            <a:r>
              <a:rPr sz="1800" b="1" spc="55" dirty="0">
                <a:solidFill>
                  <a:srgbClr val="FFFFFF"/>
                </a:solidFill>
                <a:latin typeface="Tahoma"/>
                <a:cs typeface="Tahoma"/>
              </a:rPr>
              <a:t>0</a:t>
            </a:r>
            <a:r>
              <a:rPr sz="1800" b="1" spc="-459" dirty="0">
                <a:solidFill>
                  <a:srgbClr val="FFFFFF"/>
                </a:solidFill>
                <a:latin typeface="Tahoma"/>
                <a:cs typeface="Tahoma"/>
              </a:rPr>
              <a:t>1</a:t>
            </a:r>
            <a:endParaRPr sz="1800">
              <a:latin typeface="Tahoma"/>
              <a:cs typeface="Tahoma"/>
            </a:endParaRPr>
          </a:p>
        </p:txBody>
      </p:sp>
      <p:sp>
        <p:nvSpPr>
          <p:cNvPr id="4" name="object 4"/>
          <p:cNvSpPr txBox="1">
            <a:spLocks noGrp="1"/>
          </p:cNvSpPr>
          <p:nvPr>
            <p:ph type="title"/>
          </p:nvPr>
        </p:nvSpPr>
        <p:spPr>
          <a:xfrm>
            <a:off x="3162077" y="1434261"/>
            <a:ext cx="4334510" cy="655320"/>
          </a:xfrm>
          <a:prstGeom prst="rect">
            <a:avLst/>
          </a:prstGeom>
        </p:spPr>
        <p:txBody>
          <a:bodyPr vert="horz" wrap="square" lIns="0" tIns="16510" rIns="0" bIns="0" rtlCol="0">
            <a:spAutoFit/>
          </a:bodyPr>
          <a:lstStyle/>
          <a:p>
            <a:pPr marL="12700">
              <a:lnSpc>
                <a:spcPct val="100000"/>
              </a:lnSpc>
              <a:spcBef>
                <a:spcPts val="130"/>
              </a:spcBef>
            </a:pPr>
            <a:r>
              <a:rPr sz="4100" spc="30" dirty="0"/>
              <a:t>INTRODUCTION</a:t>
            </a:r>
            <a:endParaRPr sz="4100"/>
          </a:p>
        </p:txBody>
      </p:sp>
      <p:sp>
        <p:nvSpPr>
          <p:cNvPr id="5" name="object 5"/>
          <p:cNvSpPr txBox="1"/>
          <p:nvPr/>
        </p:nvSpPr>
        <p:spPr>
          <a:xfrm>
            <a:off x="4279470" y="3438569"/>
            <a:ext cx="8535670" cy="3101340"/>
          </a:xfrm>
          <a:prstGeom prst="rect">
            <a:avLst/>
          </a:prstGeom>
        </p:spPr>
        <p:txBody>
          <a:bodyPr vert="horz" wrap="square" lIns="0" tIns="12700" rIns="0" bIns="0" rtlCol="0">
            <a:spAutoFit/>
          </a:bodyPr>
          <a:lstStyle/>
          <a:p>
            <a:pPr marL="12700" marR="5080" algn="ctr">
              <a:lnSpc>
                <a:spcPct val="100400"/>
              </a:lnSpc>
              <a:spcBef>
                <a:spcPts val="100"/>
              </a:spcBef>
            </a:pPr>
            <a:r>
              <a:rPr sz="3350" dirty="0">
                <a:latin typeface="Georgia"/>
                <a:cs typeface="Georgia"/>
              </a:rPr>
              <a:t>S</a:t>
            </a:r>
            <a:r>
              <a:rPr sz="3350" spc="105" dirty="0">
                <a:latin typeface="Georgia"/>
                <a:cs typeface="Georgia"/>
              </a:rPr>
              <a:t>y</a:t>
            </a:r>
            <a:r>
              <a:rPr sz="3350" spc="-60" dirty="0">
                <a:latin typeface="Georgia"/>
                <a:cs typeface="Georgia"/>
              </a:rPr>
              <a:t>r</a:t>
            </a:r>
            <a:r>
              <a:rPr sz="3350" spc="-35" dirty="0">
                <a:latin typeface="Georgia"/>
                <a:cs typeface="Georgia"/>
              </a:rPr>
              <a:t>i</a:t>
            </a:r>
            <a:r>
              <a:rPr sz="3350" spc="-45" dirty="0">
                <a:latin typeface="Georgia"/>
                <a:cs typeface="Georgia"/>
              </a:rPr>
              <a:t>a</a:t>
            </a:r>
            <a:r>
              <a:rPr sz="3350" spc="260" dirty="0">
                <a:latin typeface="Georgia"/>
                <a:cs typeface="Georgia"/>
              </a:rPr>
              <a:t>T</a:t>
            </a:r>
            <a:r>
              <a:rPr sz="3350" spc="-20" dirty="0">
                <a:latin typeface="Georgia"/>
                <a:cs typeface="Georgia"/>
              </a:rPr>
              <a:t>e</a:t>
            </a:r>
            <a:r>
              <a:rPr sz="3350" spc="-30" dirty="0">
                <a:latin typeface="Georgia"/>
                <a:cs typeface="Georgia"/>
              </a:rPr>
              <a:t>l</a:t>
            </a:r>
            <a:r>
              <a:rPr sz="3350" spc="80" dirty="0">
                <a:latin typeface="Georgia"/>
                <a:cs typeface="Georgia"/>
              </a:rPr>
              <a:t> </a:t>
            </a:r>
            <a:r>
              <a:rPr sz="3350" spc="-35" dirty="0">
                <a:latin typeface="Georgia"/>
                <a:cs typeface="Georgia"/>
              </a:rPr>
              <a:t>i</a:t>
            </a:r>
            <a:r>
              <a:rPr sz="3350" spc="-125" dirty="0">
                <a:latin typeface="Georgia"/>
                <a:cs typeface="Georgia"/>
              </a:rPr>
              <a:t>s</a:t>
            </a:r>
            <a:r>
              <a:rPr sz="3350" spc="80" dirty="0">
                <a:latin typeface="Georgia"/>
                <a:cs typeface="Georgia"/>
              </a:rPr>
              <a:t> </a:t>
            </a:r>
            <a:r>
              <a:rPr sz="3350" spc="-20" dirty="0">
                <a:latin typeface="Georgia"/>
                <a:cs typeface="Georgia"/>
              </a:rPr>
              <a:t>t</a:t>
            </a:r>
            <a:r>
              <a:rPr sz="3350" spc="5" dirty="0">
                <a:latin typeface="Georgia"/>
                <a:cs typeface="Georgia"/>
              </a:rPr>
              <a:t>h</a:t>
            </a:r>
            <a:r>
              <a:rPr sz="3350" spc="-15" dirty="0">
                <a:latin typeface="Georgia"/>
                <a:cs typeface="Georgia"/>
              </a:rPr>
              <a:t>e</a:t>
            </a:r>
            <a:r>
              <a:rPr sz="3350" spc="80" dirty="0">
                <a:latin typeface="Georgia"/>
                <a:cs typeface="Georgia"/>
              </a:rPr>
              <a:t> </a:t>
            </a:r>
            <a:r>
              <a:rPr sz="3350" spc="-35" dirty="0">
                <a:latin typeface="Georgia"/>
                <a:cs typeface="Georgia"/>
              </a:rPr>
              <a:t>l</a:t>
            </a:r>
            <a:r>
              <a:rPr sz="3350" spc="-45" dirty="0">
                <a:latin typeface="Georgia"/>
                <a:cs typeface="Georgia"/>
              </a:rPr>
              <a:t>a</a:t>
            </a:r>
            <a:r>
              <a:rPr sz="3350" spc="-60" dirty="0">
                <a:latin typeface="Georgia"/>
                <a:cs typeface="Georgia"/>
              </a:rPr>
              <a:t>r</a:t>
            </a:r>
            <a:r>
              <a:rPr sz="3350" spc="85" dirty="0">
                <a:latin typeface="Georgia"/>
                <a:cs typeface="Georgia"/>
              </a:rPr>
              <a:t>g</a:t>
            </a:r>
            <a:r>
              <a:rPr sz="3350" spc="-20" dirty="0">
                <a:latin typeface="Georgia"/>
                <a:cs typeface="Georgia"/>
              </a:rPr>
              <a:t>e</a:t>
            </a:r>
            <a:r>
              <a:rPr sz="3350" spc="-130" dirty="0">
                <a:latin typeface="Georgia"/>
                <a:cs typeface="Georgia"/>
              </a:rPr>
              <a:t>s</a:t>
            </a:r>
            <a:r>
              <a:rPr sz="3350" spc="-15" dirty="0">
                <a:latin typeface="Georgia"/>
                <a:cs typeface="Georgia"/>
              </a:rPr>
              <a:t>t</a:t>
            </a:r>
            <a:r>
              <a:rPr sz="3350" spc="80" dirty="0">
                <a:latin typeface="Georgia"/>
                <a:cs typeface="Georgia"/>
              </a:rPr>
              <a:t> </a:t>
            </a:r>
            <a:r>
              <a:rPr sz="3350" spc="-15" dirty="0">
                <a:latin typeface="Georgia"/>
                <a:cs typeface="Georgia"/>
              </a:rPr>
              <a:t>m</a:t>
            </a:r>
            <a:r>
              <a:rPr sz="3350" cap="small" spc="-195" dirty="0">
                <a:latin typeface="Georgia"/>
                <a:cs typeface="Georgia"/>
              </a:rPr>
              <a:t>o</a:t>
            </a:r>
            <a:r>
              <a:rPr sz="3350" spc="-15" dirty="0">
                <a:latin typeface="Georgia"/>
                <a:cs typeface="Georgia"/>
              </a:rPr>
              <a:t>b</a:t>
            </a:r>
            <a:r>
              <a:rPr sz="3350" spc="-35" dirty="0">
                <a:latin typeface="Georgia"/>
                <a:cs typeface="Georgia"/>
              </a:rPr>
              <a:t>il</a:t>
            </a:r>
            <a:r>
              <a:rPr sz="3350" spc="-15" dirty="0">
                <a:latin typeface="Georgia"/>
                <a:cs typeface="Georgia"/>
              </a:rPr>
              <a:t>e</a:t>
            </a:r>
            <a:r>
              <a:rPr sz="3350" spc="80" dirty="0">
                <a:latin typeface="Georgia"/>
                <a:cs typeface="Georgia"/>
              </a:rPr>
              <a:t> </a:t>
            </a:r>
            <a:r>
              <a:rPr sz="3350" cap="small" spc="-165" dirty="0">
                <a:latin typeface="Georgia"/>
                <a:cs typeface="Georgia"/>
              </a:rPr>
              <a:t>o</a:t>
            </a:r>
            <a:r>
              <a:rPr sz="3350" spc="-25" dirty="0">
                <a:latin typeface="Georgia"/>
                <a:cs typeface="Georgia"/>
              </a:rPr>
              <a:t>p</a:t>
            </a:r>
            <a:r>
              <a:rPr sz="3350" spc="-20" dirty="0">
                <a:latin typeface="Georgia"/>
                <a:cs typeface="Georgia"/>
              </a:rPr>
              <a:t>e</a:t>
            </a:r>
            <a:r>
              <a:rPr sz="3350" spc="-90" dirty="0">
                <a:latin typeface="Georgia"/>
                <a:cs typeface="Georgia"/>
              </a:rPr>
              <a:t>r</a:t>
            </a:r>
            <a:r>
              <a:rPr sz="3350" spc="-45" dirty="0">
                <a:latin typeface="Georgia"/>
                <a:cs typeface="Georgia"/>
              </a:rPr>
              <a:t>a</a:t>
            </a:r>
            <a:r>
              <a:rPr sz="3350" spc="-50" dirty="0">
                <a:latin typeface="Georgia"/>
                <a:cs typeface="Georgia"/>
              </a:rPr>
              <a:t>t</a:t>
            </a:r>
            <a:r>
              <a:rPr sz="3350" spc="40" dirty="0">
                <a:latin typeface="Georgia"/>
                <a:cs typeface="Georgia"/>
              </a:rPr>
              <a:t>o</a:t>
            </a:r>
            <a:r>
              <a:rPr sz="3350" spc="-55" dirty="0">
                <a:latin typeface="Georgia"/>
                <a:cs typeface="Georgia"/>
              </a:rPr>
              <a:t>r</a:t>
            </a:r>
            <a:r>
              <a:rPr sz="3350" spc="80" dirty="0">
                <a:latin typeface="Georgia"/>
                <a:cs typeface="Georgia"/>
              </a:rPr>
              <a:t> </a:t>
            </a:r>
            <a:r>
              <a:rPr sz="3350" spc="-35" dirty="0">
                <a:latin typeface="Georgia"/>
                <a:cs typeface="Georgia"/>
              </a:rPr>
              <a:t>i</a:t>
            </a:r>
            <a:r>
              <a:rPr sz="3350" spc="15" dirty="0">
                <a:latin typeface="Georgia"/>
                <a:cs typeface="Georgia"/>
              </a:rPr>
              <a:t>n </a:t>
            </a:r>
            <a:r>
              <a:rPr sz="3350" dirty="0">
                <a:latin typeface="Georgia"/>
                <a:cs typeface="Georgia"/>
              </a:rPr>
              <a:t>S</a:t>
            </a:r>
            <a:r>
              <a:rPr sz="3350" spc="105" dirty="0">
                <a:latin typeface="Georgia"/>
                <a:cs typeface="Georgia"/>
              </a:rPr>
              <a:t>y</a:t>
            </a:r>
            <a:r>
              <a:rPr sz="3350" spc="-60" dirty="0">
                <a:latin typeface="Georgia"/>
                <a:cs typeface="Georgia"/>
              </a:rPr>
              <a:t>r</a:t>
            </a:r>
            <a:r>
              <a:rPr sz="3350" spc="-35" dirty="0">
                <a:latin typeface="Georgia"/>
                <a:cs typeface="Georgia"/>
              </a:rPr>
              <a:t>i</a:t>
            </a:r>
            <a:r>
              <a:rPr sz="3350" spc="-40" dirty="0">
                <a:latin typeface="Georgia"/>
                <a:cs typeface="Georgia"/>
              </a:rPr>
              <a:t>a</a:t>
            </a:r>
            <a:r>
              <a:rPr sz="3350" spc="80" dirty="0">
                <a:latin typeface="Georgia"/>
                <a:cs typeface="Georgia"/>
              </a:rPr>
              <a:t> </a:t>
            </a:r>
            <a:r>
              <a:rPr sz="3350" spc="110" dirty="0">
                <a:latin typeface="Georgia"/>
                <a:cs typeface="Georgia"/>
              </a:rPr>
              <a:t>w</a:t>
            </a:r>
            <a:r>
              <a:rPr sz="3350" spc="-35" dirty="0">
                <a:latin typeface="Georgia"/>
                <a:cs typeface="Georgia"/>
              </a:rPr>
              <a:t>i</a:t>
            </a:r>
            <a:r>
              <a:rPr sz="3350" spc="-20" dirty="0">
                <a:latin typeface="Georgia"/>
                <a:cs typeface="Georgia"/>
              </a:rPr>
              <a:t>t</a:t>
            </a:r>
            <a:r>
              <a:rPr sz="3350" spc="10" dirty="0">
                <a:latin typeface="Georgia"/>
                <a:cs typeface="Georgia"/>
              </a:rPr>
              <a:t>h</a:t>
            </a:r>
            <a:r>
              <a:rPr sz="3350" spc="80" dirty="0">
                <a:latin typeface="Georgia"/>
                <a:cs typeface="Georgia"/>
              </a:rPr>
              <a:t> </a:t>
            </a:r>
            <a:r>
              <a:rPr sz="3350" cap="small" spc="-165" dirty="0">
                <a:latin typeface="Georgia"/>
                <a:cs typeface="Georgia"/>
              </a:rPr>
              <a:t>o</a:t>
            </a:r>
            <a:r>
              <a:rPr sz="3350" spc="-65" dirty="0">
                <a:latin typeface="Georgia"/>
                <a:cs typeface="Georgia"/>
              </a:rPr>
              <a:t>v</a:t>
            </a:r>
            <a:r>
              <a:rPr sz="3350" spc="-20" dirty="0">
                <a:latin typeface="Georgia"/>
                <a:cs typeface="Georgia"/>
              </a:rPr>
              <a:t>e</a:t>
            </a:r>
            <a:r>
              <a:rPr sz="3350" spc="-55" dirty="0">
                <a:latin typeface="Georgia"/>
                <a:cs typeface="Georgia"/>
              </a:rPr>
              <a:t>r</a:t>
            </a:r>
            <a:r>
              <a:rPr sz="3350" spc="80" dirty="0">
                <a:latin typeface="Georgia"/>
                <a:cs typeface="Georgia"/>
              </a:rPr>
              <a:t> </a:t>
            </a:r>
            <a:r>
              <a:rPr sz="3350" spc="-415" dirty="0">
                <a:latin typeface="Georgia"/>
                <a:cs typeface="Georgia"/>
              </a:rPr>
              <a:t>1</a:t>
            </a:r>
            <a:r>
              <a:rPr sz="3350" spc="-350" dirty="0">
                <a:latin typeface="Georgia"/>
                <a:cs typeface="Georgia"/>
              </a:rPr>
              <a:t>3</a:t>
            </a:r>
            <a:r>
              <a:rPr sz="3350" spc="80" dirty="0">
                <a:latin typeface="Georgia"/>
                <a:cs typeface="Georgia"/>
              </a:rPr>
              <a:t> </a:t>
            </a:r>
            <a:r>
              <a:rPr sz="3350" spc="-15" dirty="0">
                <a:latin typeface="Georgia"/>
                <a:cs typeface="Georgia"/>
              </a:rPr>
              <a:t>m</a:t>
            </a:r>
            <a:r>
              <a:rPr sz="3350" spc="-35" dirty="0">
                <a:latin typeface="Georgia"/>
                <a:cs typeface="Georgia"/>
              </a:rPr>
              <a:t>illi</a:t>
            </a:r>
            <a:r>
              <a:rPr sz="3350" cap="small" spc="-165" dirty="0">
                <a:latin typeface="Georgia"/>
                <a:cs typeface="Georgia"/>
              </a:rPr>
              <a:t>o</a:t>
            </a:r>
            <a:r>
              <a:rPr sz="3350" spc="20" dirty="0">
                <a:latin typeface="Georgia"/>
                <a:cs typeface="Georgia"/>
              </a:rPr>
              <a:t>n</a:t>
            </a:r>
            <a:r>
              <a:rPr sz="3350" spc="80" dirty="0">
                <a:latin typeface="Georgia"/>
                <a:cs typeface="Georgia"/>
              </a:rPr>
              <a:t> </a:t>
            </a:r>
            <a:r>
              <a:rPr sz="3350" spc="55" dirty="0">
                <a:latin typeface="Georgia"/>
                <a:cs typeface="Georgia"/>
              </a:rPr>
              <a:t>c</a:t>
            </a:r>
            <a:r>
              <a:rPr sz="3350" spc="-10" dirty="0">
                <a:latin typeface="Georgia"/>
                <a:cs typeface="Georgia"/>
              </a:rPr>
              <a:t>u</a:t>
            </a:r>
            <a:r>
              <a:rPr sz="3350" spc="-130" dirty="0">
                <a:latin typeface="Georgia"/>
                <a:cs typeface="Georgia"/>
              </a:rPr>
              <a:t>s</a:t>
            </a:r>
            <a:r>
              <a:rPr sz="3350" spc="-50" dirty="0">
                <a:latin typeface="Georgia"/>
                <a:cs typeface="Georgia"/>
              </a:rPr>
              <a:t>t</a:t>
            </a:r>
            <a:r>
              <a:rPr sz="3350" spc="40" dirty="0">
                <a:latin typeface="Georgia"/>
                <a:cs typeface="Georgia"/>
              </a:rPr>
              <a:t>o</a:t>
            </a:r>
            <a:r>
              <a:rPr sz="3350" spc="-15" dirty="0">
                <a:latin typeface="Georgia"/>
                <a:cs typeface="Georgia"/>
              </a:rPr>
              <a:t>m</a:t>
            </a:r>
            <a:r>
              <a:rPr sz="3350" spc="-20" dirty="0">
                <a:latin typeface="Georgia"/>
                <a:cs typeface="Georgia"/>
              </a:rPr>
              <a:t>e</a:t>
            </a:r>
            <a:r>
              <a:rPr sz="3350" spc="-60" dirty="0">
                <a:latin typeface="Georgia"/>
                <a:cs typeface="Georgia"/>
              </a:rPr>
              <a:t>r</a:t>
            </a:r>
            <a:r>
              <a:rPr sz="3350" spc="-130" dirty="0">
                <a:latin typeface="Georgia"/>
                <a:cs typeface="Georgia"/>
              </a:rPr>
              <a:t>s</a:t>
            </a:r>
            <a:r>
              <a:rPr sz="3350" spc="-75" dirty="0">
                <a:latin typeface="Georgia"/>
                <a:cs typeface="Georgia"/>
              </a:rPr>
              <a:t>.</a:t>
            </a:r>
            <a:r>
              <a:rPr sz="3350" spc="10" dirty="0">
                <a:latin typeface="Georgia"/>
                <a:cs typeface="Georgia"/>
              </a:rPr>
              <a:t> </a:t>
            </a:r>
            <a:r>
              <a:rPr sz="3350" spc="425" dirty="0">
                <a:latin typeface="Georgia"/>
                <a:cs typeface="Georgia"/>
              </a:rPr>
              <a:t>T</a:t>
            </a:r>
            <a:r>
              <a:rPr sz="3350" spc="5" dirty="0">
                <a:latin typeface="Georgia"/>
                <a:cs typeface="Georgia"/>
              </a:rPr>
              <a:t>h</a:t>
            </a:r>
            <a:r>
              <a:rPr sz="3350" spc="-20" dirty="0">
                <a:latin typeface="Georgia"/>
                <a:cs typeface="Georgia"/>
              </a:rPr>
              <a:t>e</a:t>
            </a:r>
            <a:r>
              <a:rPr sz="3350" spc="80" dirty="0">
                <a:latin typeface="Georgia"/>
                <a:cs typeface="Georgia"/>
              </a:rPr>
              <a:t>y </a:t>
            </a:r>
            <a:r>
              <a:rPr sz="3350" spc="-25" dirty="0">
                <a:latin typeface="Georgia"/>
                <a:cs typeface="Georgia"/>
              </a:rPr>
              <a:t>p</a:t>
            </a:r>
            <a:r>
              <a:rPr sz="3350" spc="-90" dirty="0">
                <a:latin typeface="Georgia"/>
                <a:cs typeface="Georgia"/>
              </a:rPr>
              <a:t>r</a:t>
            </a:r>
            <a:r>
              <a:rPr sz="3350" cap="small" spc="-165" dirty="0">
                <a:latin typeface="Georgia"/>
                <a:cs typeface="Georgia"/>
              </a:rPr>
              <a:t>o</a:t>
            </a:r>
            <a:r>
              <a:rPr sz="3350" spc="35" dirty="0">
                <a:latin typeface="Georgia"/>
                <a:cs typeface="Georgia"/>
              </a:rPr>
              <a:t>v</a:t>
            </a:r>
            <a:r>
              <a:rPr sz="3350" spc="-35" dirty="0">
                <a:latin typeface="Georgia"/>
                <a:cs typeface="Georgia"/>
              </a:rPr>
              <a:t>i</a:t>
            </a:r>
            <a:r>
              <a:rPr sz="3350" spc="-95" dirty="0">
                <a:latin typeface="Georgia"/>
                <a:cs typeface="Georgia"/>
              </a:rPr>
              <a:t>d</a:t>
            </a:r>
            <a:r>
              <a:rPr sz="3350" spc="-15" dirty="0">
                <a:latin typeface="Georgia"/>
                <a:cs typeface="Georgia"/>
              </a:rPr>
              <a:t>e</a:t>
            </a:r>
            <a:r>
              <a:rPr sz="3350" spc="80" dirty="0">
                <a:latin typeface="Georgia"/>
                <a:cs typeface="Georgia"/>
              </a:rPr>
              <a:t> </a:t>
            </a:r>
            <a:r>
              <a:rPr sz="3350" spc="-40" dirty="0">
                <a:latin typeface="Georgia"/>
                <a:cs typeface="Georgia"/>
              </a:rPr>
              <a:t>a</a:t>
            </a:r>
            <a:r>
              <a:rPr sz="3350" spc="80" dirty="0">
                <a:latin typeface="Georgia"/>
                <a:cs typeface="Georgia"/>
              </a:rPr>
              <a:t> </a:t>
            </a:r>
            <a:r>
              <a:rPr sz="3350" spc="55" dirty="0">
                <a:latin typeface="Georgia"/>
                <a:cs typeface="Georgia"/>
              </a:rPr>
              <a:t>c</a:t>
            </a:r>
            <a:r>
              <a:rPr sz="3350" cap="small" spc="-165" dirty="0">
                <a:latin typeface="Georgia"/>
                <a:cs typeface="Georgia"/>
              </a:rPr>
              <a:t>o</a:t>
            </a:r>
            <a:r>
              <a:rPr sz="3350" spc="-15" dirty="0">
                <a:latin typeface="Georgia"/>
                <a:cs typeface="Georgia"/>
              </a:rPr>
              <a:t>m</a:t>
            </a:r>
            <a:r>
              <a:rPr sz="3350" spc="-25" dirty="0">
                <a:latin typeface="Georgia"/>
                <a:cs typeface="Georgia"/>
              </a:rPr>
              <a:t>p</a:t>
            </a:r>
            <a:r>
              <a:rPr sz="3350" spc="-35" dirty="0">
                <a:latin typeface="Georgia"/>
                <a:cs typeface="Georgia"/>
              </a:rPr>
              <a:t>l</a:t>
            </a:r>
            <a:r>
              <a:rPr sz="3350" spc="-50" dirty="0">
                <a:latin typeface="Georgia"/>
                <a:cs typeface="Georgia"/>
              </a:rPr>
              <a:t>e</a:t>
            </a:r>
            <a:r>
              <a:rPr sz="3350" spc="75" dirty="0">
                <a:latin typeface="Georgia"/>
                <a:cs typeface="Georgia"/>
              </a:rPr>
              <a:t>x</a:t>
            </a:r>
            <a:r>
              <a:rPr sz="3350" spc="80" dirty="0">
                <a:latin typeface="Georgia"/>
                <a:cs typeface="Georgia"/>
              </a:rPr>
              <a:t> </a:t>
            </a:r>
            <a:r>
              <a:rPr sz="3350" spc="-95" dirty="0">
                <a:latin typeface="Georgia"/>
                <a:cs typeface="Georgia"/>
              </a:rPr>
              <a:t>d</a:t>
            </a:r>
            <a:r>
              <a:rPr sz="3350" spc="-45" dirty="0">
                <a:latin typeface="Georgia"/>
                <a:cs typeface="Georgia"/>
              </a:rPr>
              <a:t>a</a:t>
            </a:r>
            <a:r>
              <a:rPr sz="3350" spc="-50" dirty="0">
                <a:latin typeface="Georgia"/>
                <a:cs typeface="Georgia"/>
              </a:rPr>
              <a:t>t</a:t>
            </a:r>
            <a:r>
              <a:rPr sz="3350" spc="-45" dirty="0">
                <a:latin typeface="Georgia"/>
                <a:cs typeface="Georgia"/>
              </a:rPr>
              <a:t>a</a:t>
            </a:r>
            <a:r>
              <a:rPr sz="3350" spc="-130" dirty="0">
                <a:latin typeface="Georgia"/>
                <a:cs typeface="Georgia"/>
              </a:rPr>
              <a:t>s</a:t>
            </a:r>
            <a:r>
              <a:rPr sz="3350" spc="-20" dirty="0">
                <a:latin typeface="Georgia"/>
                <a:cs typeface="Georgia"/>
              </a:rPr>
              <a:t>e</a:t>
            </a:r>
            <a:r>
              <a:rPr sz="3350" spc="-15" dirty="0">
                <a:latin typeface="Georgia"/>
                <a:cs typeface="Georgia"/>
              </a:rPr>
              <a:t>t</a:t>
            </a:r>
            <a:r>
              <a:rPr sz="3350" spc="80" dirty="0">
                <a:latin typeface="Georgia"/>
                <a:cs typeface="Georgia"/>
              </a:rPr>
              <a:t> </a:t>
            </a:r>
            <a:r>
              <a:rPr sz="3350" spc="-20" dirty="0">
                <a:latin typeface="Georgia"/>
                <a:cs typeface="Georgia"/>
              </a:rPr>
              <a:t>t</a:t>
            </a:r>
            <a:r>
              <a:rPr sz="3350" spc="5" dirty="0">
                <a:latin typeface="Georgia"/>
                <a:cs typeface="Georgia"/>
              </a:rPr>
              <a:t>h</a:t>
            </a:r>
            <a:r>
              <a:rPr sz="3350" spc="-45" dirty="0">
                <a:latin typeface="Georgia"/>
                <a:cs typeface="Georgia"/>
              </a:rPr>
              <a:t>a</a:t>
            </a:r>
            <a:r>
              <a:rPr sz="3350" spc="-15" dirty="0">
                <a:latin typeface="Georgia"/>
                <a:cs typeface="Georgia"/>
              </a:rPr>
              <a:t>t</a:t>
            </a:r>
            <a:r>
              <a:rPr sz="3350" spc="80" dirty="0">
                <a:latin typeface="Georgia"/>
                <a:cs typeface="Georgia"/>
              </a:rPr>
              <a:t> </a:t>
            </a:r>
            <a:r>
              <a:rPr sz="3350" spc="55" dirty="0">
                <a:latin typeface="Georgia"/>
                <a:cs typeface="Georgia"/>
              </a:rPr>
              <a:t>c</a:t>
            </a:r>
            <a:r>
              <a:rPr sz="3350" spc="-45" dirty="0">
                <a:latin typeface="Georgia"/>
                <a:cs typeface="Georgia"/>
              </a:rPr>
              <a:t>a</a:t>
            </a:r>
            <a:r>
              <a:rPr sz="3350" spc="20" dirty="0">
                <a:latin typeface="Georgia"/>
                <a:cs typeface="Georgia"/>
              </a:rPr>
              <a:t>n</a:t>
            </a:r>
            <a:r>
              <a:rPr sz="3350" spc="80" dirty="0">
                <a:latin typeface="Georgia"/>
                <a:cs typeface="Georgia"/>
              </a:rPr>
              <a:t> </a:t>
            </a:r>
            <a:r>
              <a:rPr sz="3350" spc="-15" dirty="0">
                <a:latin typeface="Georgia"/>
                <a:cs typeface="Georgia"/>
              </a:rPr>
              <a:t>be</a:t>
            </a:r>
            <a:r>
              <a:rPr sz="3350" spc="80" dirty="0">
                <a:latin typeface="Georgia"/>
                <a:cs typeface="Georgia"/>
              </a:rPr>
              <a:t> </a:t>
            </a:r>
            <a:r>
              <a:rPr sz="3350" spc="-10" dirty="0">
                <a:latin typeface="Georgia"/>
                <a:cs typeface="Georgia"/>
              </a:rPr>
              <a:t>u</a:t>
            </a:r>
            <a:r>
              <a:rPr sz="3350" spc="-130" dirty="0">
                <a:latin typeface="Georgia"/>
                <a:cs typeface="Georgia"/>
              </a:rPr>
              <a:t>s</a:t>
            </a:r>
            <a:r>
              <a:rPr sz="3350" spc="-20" dirty="0">
                <a:latin typeface="Georgia"/>
                <a:cs typeface="Georgia"/>
              </a:rPr>
              <a:t>e</a:t>
            </a:r>
            <a:r>
              <a:rPr sz="3350" spc="-65" dirty="0">
                <a:latin typeface="Georgia"/>
                <a:cs typeface="Georgia"/>
              </a:rPr>
              <a:t>d </a:t>
            </a:r>
            <a:r>
              <a:rPr sz="3350" spc="-20" dirty="0">
                <a:latin typeface="Georgia"/>
                <a:cs typeface="Georgia"/>
              </a:rPr>
              <a:t>f</a:t>
            </a:r>
            <a:r>
              <a:rPr sz="3350" cap="small" spc="-165" dirty="0">
                <a:latin typeface="Georgia"/>
                <a:cs typeface="Georgia"/>
              </a:rPr>
              <a:t>o</a:t>
            </a:r>
            <a:r>
              <a:rPr sz="3350" spc="-55" dirty="0">
                <a:latin typeface="Georgia"/>
                <a:cs typeface="Georgia"/>
              </a:rPr>
              <a:t>r</a:t>
            </a:r>
            <a:r>
              <a:rPr sz="3350" spc="80" dirty="0">
                <a:latin typeface="Georgia"/>
                <a:cs typeface="Georgia"/>
              </a:rPr>
              <a:t> </a:t>
            </a:r>
            <a:r>
              <a:rPr sz="3350" spc="-95" dirty="0">
                <a:latin typeface="Georgia"/>
                <a:cs typeface="Georgia"/>
              </a:rPr>
              <a:t>d</a:t>
            </a:r>
            <a:r>
              <a:rPr sz="3350" spc="-45" dirty="0">
                <a:latin typeface="Georgia"/>
                <a:cs typeface="Georgia"/>
              </a:rPr>
              <a:t>a</a:t>
            </a:r>
            <a:r>
              <a:rPr sz="3350" spc="-50" dirty="0">
                <a:latin typeface="Georgia"/>
                <a:cs typeface="Georgia"/>
              </a:rPr>
              <a:t>t</a:t>
            </a:r>
            <a:r>
              <a:rPr sz="3350" spc="-40" dirty="0">
                <a:latin typeface="Georgia"/>
                <a:cs typeface="Georgia"/>
              </a:rPr>
              <a:t>a</a:t>
            </a:r>
            <a:r>
              <a:rPr sz="3350" spc="80" dirty="0">
                <a:latin typeface="Georgia"/>
                <a:cs typeface="Georgia"/>
              </a:rPr>
              <a:t> </a:t>
            </a:r>
            <a:r>
              <a:rPr sz="3350" spc="-45" dirty="0">
                <a:latin typeface="Georgia"/>
                <a:cs typeface="Georgia"/>
              </a:rPr>
              <a:t>a</a:t>
            </a:r>
            <a:r>
              <a:rPr sz="3350" spc="15" dirty="0">
                <a:latin typeface="Georgia"/>
                <a:cs typeface="Georgia"/>
              </a:rPr>
              <a:t>n</a:t>
            </a:r>
            <a:r>
              <a:rPr sz="3350" spc="-45" dirty="0">
                <a:latin typeface="Georgia"/>
                <a:cs typeface="Georgia"/>
              </a:rPr>
              <a:t>a</a:t>
            </a:r>
            <a:r>
              <a:rPr sz="3350" spc="-35" dirty="0">
                <a:latin typeface="Georgia"/>
                <a:cs typeface="Georgia"/>
              </a:rPr>
              <a:t>l</a:t>
            </a:r>
            <a:r>
              <a:rPr sz="3350" spc="40" dirty="0">
                <a:latin typeface="Georgia"/>
                <a:cs typeface="Georgia"/>
              </a:rPr>
              <a:t>y</a:t>
            </a:r>
            <a:r>
              <a:rPr sz="3350" spc="-130" dirty="0">
                <a:latin typeface="Georgia"/>
                <a:cs typeface="Georgia"/>
              </a:rPr>
              <a:t>s</a:t>
            </a:r>
            <a:r>
              <a:rPr sz="3350" spc="-35" dirty="0">
                <a:latin typeface="Georgia"/>
                <a:cs typeface="Georgia"/>
              </a:rPr>
              <a:t>i</a:t>
            </a:r>
            <a:r>
              <a:rPr sz="3350" spc="-125" dirty="0">
                <a:latin typeface="Georgia"/>
                <a:cs typeface="Georgia"/>
              </a:rPr>
              <a:t>s</a:t>
            </a:r>
            <a:r>
              <a:rPr sz="3350" spc="80" dirty="0">
                <a:latin typeface="Georgia"/>
                <a:cs typeface="Georgia"/>
              </a:rPr>
              <a:t> </a:t>
            </a:r>
            <a:r>
              <a:rPr sz="3350" spc="-45" dirty="0">
                <a:latin typeface="Georgia"/>
                <a:cs typeface="Georgia"/>
              </a:rPr>
              <a:t>a</a:t>
            </a:r>
            <a:r>
              <a:rPr sz="3350" spc="15" dirty="0">
                <a:latin typeface="Georgia"/>
                <a:cs typeface="Georgia"/>
              </a:rPr>
              <a:t>n</a:t>
            </a:r>
            <a:r>
              <a:rPr sz="3350" spc="-90" dirty="0">
                <a:latin typeface="Georgia"/>
                <a:cs typeface="Georgia"/>
              </a:rPr>
              <a:t>d</a:t>
            </a:r>
            <a:r>
              <a:rPr sz="3350" spc="80" dirty="0">
                <a:latin typeface="Georgia"/>
                <a:cs typeface="Georgia"/>
              </a:rPr>
              <a:t> </a:t>
            </a:r>
            <a:r>
              <a:rPr sz="3350" spc="-25" dirty="0">
                <a:latin typeface="Georgia"/>
                <a:cs typeface="Georgia"/>
              </a:rPr>
              <a:t>p</a:t>
            </a:r>
            <a:r>
              <a:rPr sz="3350" spc="-90" dirty="0">
                <a:latin typeface="Georgia"/>
                <a:cs typeface="Georgia"/>
              </a:rPr>
              <a:t>r</a:t>
            </a:r>
            <a:r>
              <a:rPr sz="3350" spc="-20" dirty="0">
                <a:latin typeface="Georgia"/>
                <a:cs typeface="Georgia"/>
              </a:rPr>
              <a:t>e</a:t>
            </a:r>
            <a:r>
              <a:rPr sz="3350" spc="-95" dirty="0">
                <a:latin typeface="Georgia"/>
                <a:cs typeface="Georgia"/>
              </a:rPr>
              <a:t>d</a:t>
            </a:r>
            <a:r>
              <a:rPr sz="3350" spc="-35" dirty="0">
                <a:latin typeface="Georgia"/>
                <a:cs typeface="Georgia"/>
              </a:rPr>
              <a:t>i</a:t>
            </a:r>
            <a:r>
              <a:rPr sz="3350" spc="55" dirty="0">
                <a:latin typeface="Georgia"/>
                <a:cs typeface="Georgia"/>
              </a:rPr>
              <a:t>c</a:t>
            </a:r>
            <a:r>
              <a:rPr sz="3350" spc="-20" dirty="0">
                <a:latin typeface="Georgia"/>
                <a:cs typeface="Georgia"/>
              </a:rPr>
              <a:t>t</a:t>
            </a:r>
            <a:r>
              <a:rPr sz="3350" spc="-35" dirty="0">
                <a:latin typeface="Georgia"/>
                <a:cs typeface="Georgia"/>
              </a:rPr>
              <a:t>i</a:t>
            </a:r>
            <a:r>
              <a:rPr sz="3350" spc="-65" dirty="0">
                <a:latin typeface="Georgia"/>
                <a:cs typeface="Georgia"/>
              </a:rPr>
              <a:t>v</a:t>
            </a:r>
            <a:r>
              <a:rPr sz="3350" spc="-15" dirty="0">
                <a:latin typeface="Georgia"/>
                <a:cs typeface="Georgia"/>
              </a:rPr>
              <a:t>e</a:t>
            </a:r>
            <a:r>
              <a:rPr sz="3350" spc="80" dirty="0">
                <a:latin typeface="Georgia"/>
                <a:cs typeface="Georgia"/>
              </a:rPr>
              <a:t> </a:t>
            </a:r>
            <a:r>
              <a:rPr sz="3350" spc="-15" dirty="0">
                <a:latin typeface="Georgia"/>
                <a:cs typeface="Georgia"/>
              </a:rPr>
              <a:t>m</a:t>
            </a:r>
            <a:r>
              <a:rPr sz="3350" cap="small" spc="-165" dirty="0">
                <a:latin typeface="Georgia"/>
                <a:cs typeface="Georgia"/>
              </a:rPr>
              <a:t>o</a:t>
            </a:r>
            <a:r>
              <a:rPr sz="3350" spc="-95" dirty="0">
                <a:latin typeface="Georgia"/>
                <a:cs typeface="Georgia"/>
              </a:rPr>
              <a:t>d</a:t>
            </a:r>
            <a:r>
              <a:rPr sz="3350" spc="-20" dirty="0">
                <a:latin typeface="Georgia"/>
                <a:cs typeface="Georgia"/>
              </a:rPr>
              <a:t>e</a:t>
            </a:r>
            <a:r>
              <a:rPr sz="3350" spc="-35" dirty="0">
                <a:latin typeface="Georgia"/>
                <a:cs typeface="Georgia"/>
              </a:rPr>
              <a:t>li</a:t>
            </a:r>
            <a:r>
              <a:rPr sz="3350" spc="15" dirty="0">
                <a:latin typeface="Georgia"/>
                <a:cs typeface="Georgia"/>
              </a:rPr>
              <a:t>n</a:t>
            </a:r>
            <a:r>
              <a:rPr sz="3350" spc="155" dirty="0">
                <a:latin typeface="Georgia"/>
                <a:cs typeface="Georgia"/>
              </a:rPr>
              <a:t>g</a:t>
            </a:r>
            <a:r>
              <a:rPr sz="3350" spc="80" dirty="0">
                <a:latin typeface="Georgia"/>
                <a:cs typeface="Georgia"/>
              </a:rPr>
              <a:t> </a:t>
            </a:r>
            <a:r>
              <a:rPr sz="3350" spc="-50" dirty="0">
                <a:latin typeface="Georgia"/>
                <a:cs typeface="Georgia"/>
              </a:rPr>
              <a:t>t</a:t>
            </a:r>
            <a:r>
              <a:rPr sz="3350" spc="30" dirty="0">
                <a:latin typeface="Georgia"/>
                <a:cs typeface="Georgia"/>
              </a:rPr>
              <a:t>o </a:t>
            </a:r>
            <a:r>
              <a:rPr sz="3350" spc="-35" dirty="0">
                <a:latin typeface="Georgia"/>
                <a:cs typeface="Georgia"/>
              </a:rPr>
              <a:t>i</a:t>
            </a:r>
            <a:r>
              <a:rPr sz="3350" spc="-15" dirty="0">
                <a:latin typeface="Georgia"/>
                <a:cs typeface="Georgia"/>
              </a:rPr>
              <a:t>m</a:t>
            </a:r>
            <a:r>
              <a:rPr sz="3350" spc="-25" dirty="0">
                <a:latin typeface="Georgia"/>
                <a:cs typeface="Georgia"/>
              </a:rPr>
              <a:t>p</a:t>
            </a:r>
            <a:r>
              <a:rPr sz="3350" spc="-90" dirty="0">
                <a:latin typeface="Georgia"/>
                <a:cs typeface="Georgia"/>
              </a:rPr>
              <a:t>r</a:t>
            </a:r>
            <a:r>
              <a:rPr sz="3350" cap="small" spc="-165" dirty="0">
                <a:latin typeface="Georgia"/>
                <a:cs typeface="Georgia"/>
              </a:rPr>
              <a:t>o</a:t>
            </a:r>
            <a:r>
              <a:rPr sz="3350" spc="-65" dirty="0">
                <a:latin typeface="Georgia"/>
                <a:cs typeface="Georgia"/>
              </a:rPr>
              <a:t>v</a:t>
            </a:r>
            <a:r>
              <a:rPr sz="3350" spc="-15" dirty="0">
                <a:latin typeface="Georgia"/>
                <a:cs typeface="Georgia"/>
              </a:rPr>
              <a:t>e</a:t>
            </a:r>
            <a:r>
              <a:rPr sz="3350" spc="80" dirty="0">
                <a:latin typeface="Georgia"/>
                <a:cs typeface="Georgia"/>
              </a:rPr>
              <a:t> </a:t>
            </a:r>
            <a:r>
              <a:rPr sz="3350" spc="55" dirty="0">
                <a:latin typeface="Georgia"/>
                <a:cs typeface="Georgia"/>
              </a:rPr>
              <a:t>c</a:t>
            </a:r>
            <a:r>
              <a:rPr sz="3350" spc="-10" dirty="0">
                <a:latin typeface="Georgia"/>
                <a:cs typeface="Georgia"/>
              </a:rPr>
              <a:t>u</a:t>
            </a:r>
            <a:r>
              <a:rPr sz="3350" spc="-130" dirty="0">
                <a:latin typeface="Georgia"/>
                <a:cs typeface="Georgia"/>
              </a:rPr>
              <a:t>s</a:t>
            </a:r>
            <a:r>
              <a:rPr sz="3350" spc="-50" dirty="0">
                <a:latin typeface="Georgia"/>
                <a:cs typeface="Georgia"/>
              </a:rPr>
              <a:t>t</a:t>
            </a:r>
            <a:r>
              <a:rPr sz="3350" spc="40" dirty="0">
                <a:latin typeface="Georgia"/>
                <a:cs typeface="Georgia"/>
              </a:rPr>
              <a:t>o</a:t>
            </a:r>
            <a:r>
              <a:rPr sz="3350" spc="-15" dirty="0">
                <a:latin typeface="Georgia"/>
                <a:cs typeface="Georgia"/>
              </a:rPr>
              <a:t>m</a:t>
            </a:r>
            <a:r>
              <a:rPr sz="3350" spc="-20" dirty="0">
                <a:latin typeface="Georgia"/>
                <a:cs typeface="Georgia"/>
              </a:rPr>
              <a:t>e</a:t>
            </a:r>
            <a:r>
              <a:rPr sz="3350" spc="-55" dirty="0">
                <a:latin typeface="Georgia"/>
                <a:cs typeface="Georgia"/>
              </a:rPr>
              <a:t>r</a:t>
            </a:r>
            <a:r>
              <a:rPr sz="3350" spc="80" dirty="0">
                <a:latin typeface="Georgia"/>
                <a:cs typeface="Georgia"/>
              </a:rPr>
              <a:t> </a:t>
            </a:r>
            <a:r>
              <a:rPr sz="3350" spc="-50" dirty="0">
                <a:latin typeface="Georgia"/>
                <a:cs typeface="Georgia"/>
              </a:rPr>
              <a:t>e</a:t>
            </a:r>
            <a:r>
              <a:rPr sz="3350" spc="70" dirty="0">
                <a:latin typeface="Georgia"/>
                <a:cs typeface="Georgia"/>
              </a:rPr>
              <a:t>x</a:t>
            </a:r>
            <a:r>
              <a:rPr sz="3350" spc="-25" dirty="0">
                <a:latin typeface="Georgia"/>
                <a:cs typeface="Georgia"/>
              </a:rPr>
              <a:t>p</a:t>
            </a:r>
            <a:r>
              <a:rPr sz="3350" spc="-20" dirty="0">
                <a:latin typeface="Georgia"/>
                <a:cs typeface="Georgia"/>
              </a:rPr>
              <a:t>e</a:t>
            </a:r>
            <a:r>
              <a:rPr sz="3350" spc="-60" dirty="0">
                <a:latin typeface="Georgia"/>
                <a:cs typeface="Georgia"/>
              </a:rPr>
              <a:t>r</a:t>
            </a:r>
            <a:r>
              <a:rPr sz="3350" spc="-35" dirty="0">
                <a:latin typeface="Georgia"/>
                <a:cs typeface="Georgia"/>
              </a:rPr>
              <a:t>i</a:t>
            </a:r>
            <a:r>
              <a:rPr sz="3350" spc="-20" dirty="0">
                <a:latin typeface="Georgia"/>
                <a:cs typeface="Georgia"/>
              </a:rPr>
              <a:t>e</a:t>
            </a:r>
            <a:r>
              <a:rPr sz="3350" spc="15" dirty="0">
                <a:latin typeface="Georgia"/>
                <a:cs typeface="Georgia"/>
              </a:rPr>
              <a:t>n</a:t>
            </a:r>
            <a:r>
              <a:rPr sz="3350" spc="55" dirty="0">
                <a:latin typeface="Georgia"/>
                <a:cs typeface="Georgia"/>
              </a:rPr>
              <a:t>c</a:t>
            </a:r>
            <a:r>
              <a:rPr sz="3350" spc="-20" dirty="0">
                <a:latin typeface="Georgia"/>
                <a:cs typeface="Georgia"/>
              </a:rPr>
              <a:t>e</a:t>
            </a:r>
            <a:r>
              <a:rPr sz="3350" spc="-125" dirty="0">
                <a:latin typeface="Georgia"/>
                <a:cs typeface="Georgia"/>
              </a:rPr>
              <a:t>s</a:t>
            </a:r>
            <a:r>
              <a:rPr sz="3350" spc="80" dirty="0">
                <a:latin typeface="Georgia"/>
                <a:cs typeface="Georgia"/>
              </a:rPr>
              <a:t> </a:t>
            </a:r>
            <a:r>
              <a:rPr sz="3350" spc="-45" dirty="0">
                <a:latin typeface="Georgia"/>
                <a:cs typeface="Georgia"/>
              </a:rPr>
              <a:t>a</a:t>
            </a:r>
            <a:r>
              <a:rPr sz="3350" spc="15" dirty="0">
                <a:latin typeface="Georgia"/>
                <a:cs typeface="Georgia"/>
              </a:rPr>
              <a:t>n</a:t>
            </a:r>
            <a:r>
              <a:rPr sz="3350" spc="-90" dirty="0">
                <a:latin typeface="Georgia"/>
                <a:cs typeface="Georgia"/>
              </a:rPr>
              <a:t>d</a:t>
            </a:r>
            <a:r>
              <a:rPr sz="3350" spc="80" dirty="0">
                <a:latin typeface="Georgia"/>
                <a:cs typeface="Georgia"/>
              </a:rPr>
              <a:t> </a:t>
            </a:r>
            <a:r>
              <a:rPr sz="3350" spc="5" dirty="0">
                <a:latin typeface="Georgia"/>
                <a:cs typeface="Georgia"/>
              </a:rPr>
              <a:t>h</a:t>
            </a:r>
            <a:r>
              <a:rPr sz="3350" spc="-20" dirty="0">
                <a:latin typeface="Georgia"/>
                <a:cs typeface="Georgia"/>
              </a:rPr>
              <a:t>e</a:t>
            </a:r>
            <a:r>
              <a:rPr sz="3350" spc="-35" dirty="0">
                <a:latin typeface="Georgia"/>
                <a:cs typeface="Georgia"/>
              </a:rPr>
              <a:t>l</a:t>
            </a:r>
            <a:r>
              <a:rPr sz="3350" spc="-20" dirty="0">
                <a:latin typeface="Georgia"/>
                <a:cs typeface="Georgia"/>
              </a:rPr>
              <a:t>p</a:t>
            </a:r>
            <a:r>
              <a:rPr sz="3350" spc="80" dirty="0">
                <a:latin typeface="Georgia"/>
                <a:cs typeface="Georgia"/>
              </a:rPr>
              <a:t> </a:t>
            </a:r>
            <a:r>
              <a:rPr sz="3350" spc="-20" dirty="0">
                <a:latin typeface="Georgia"/>
                <a:cs typeface="Georgia"/>
              </a:rPr>
              <a:t>t</a:t>
            </a:r>
            <a:r>
              <a:rPr sz="3350" spc="5" dirty="0">
                <a:latin typeface="Georgia"/>
                <a:cs typeface="Georgia"/>
              </a:rPr>
              <a:t>h</a:t>
            </a:r>
            <a:r>
              <a:rPr sz="3350" spc="-20" dirty="0">
                <a:latin typeface="Georgia"/>
                <a:cs typeface="Georgia"/>
              </a:rPr>
              <a:t>e</a:t>
            </a:r>
            <a:r>
              <a:rPr sz="3350" spc="-5" dirty="0">
                <a:latin typeface="Georgia"/>
                <a:cs typeface="Georgia"/>
              </a:rPr>
              <a:t>m </a:t>
            </a:r>
            <a:r>
              <a:rPr sz="3350" spc="-15" dirty="0">
                <a:latin typeface="Georgia"/>
                <a:cs typeface="Georgia"/>
              </a:rPr>
              <a:t>m</a:t>
            </a:r>
            <a:r>
              <a:rPr sz="3350" spc="-45" dirty="0">
                <a:latin typeface="Georgia"/>
                <a:cs typeface="Georgia"/>
              </a:rPr>
              <a:t>a</a:t>
            </a:r>
            <a:r>
              <a:rPr sz="3350" spc="-100" dirty="0">
                <a:latin typeface="Georgia"/>
                <a:cs typeface="Georgia"/>
              </a:rPr>
              <a:t>k</a:t>
            </a:r>
            <a:r>
              <a:rPr sz="3350" spc="-15" dirty="0">
                <a:latin typeface="Georgia"/>
                <a:cs typeface="Georgia"/>
              </a:rPr>
              <a:t>e</a:t>
            </a:r>
            <a:r>
              <a:rPr sz="3350" spc="80" dirty="0">
                <a:latin typeface="Georgia"/>
                <a:cs typeface="Georgia"/>
              </a:rPr>
              <a:t> </a:t>
            </a:r>
            <a:r>
              <a:rPr sz="3350" spc="-130" dirty="0">
                <a:latin typeface="Georgia"/>
                <a:cs typeface="Georgia"/>
              </a:rPr>
              <a:t>s</a:t>
            </a:r>
            <a:r>
              <a:rPr sz="3350" spc="-20" dirty="0">
                <a:latin typeface="Georgia"/>
                <a:cs typeface="Georgia"/>
              </a:rPr>
              <a:t>t</a:t>
            </a:r>
            <a:r>
              <a:rPr sz="3350" spc="-90" dirty="0">
                <a:latin typeface="Georgia"/>
                <a:cs typeface="Georgia"/>
              </a:rPr>
              <a:t>r</a:t>
            </a:r>
            <a:r>
              <a:rPr sz="3350" spc="-45" dirty="0">
                <a:latin typeface="Georgia"/>
                <a:cs typeface="Georgia"/>
              </a:rPr>
              <a:t>a</a:t>
            </a:r>
            <a:r>
              <a:rPr sz="3350" spc="-50" dirty="0">
                <a:latin typeface="Georgia"/>
                <a:cs typeface="Georgia"/>
              </a:rPr>
              <a:t>t</a:t>
            </a:r>
            <a:r>
              <a:rPr sz="3350" spc="-20" dirty="0">
                <a:latin typeface="Georgia"/>
                <a:cs typeface="Georgia"/>
              </a:rPr>
              <a:t>e</a:t>
            </a:r>
            <a:r>
              <a:rPr sz="3350" spc="150" dirty="0">
                <a:latin typeface="Georgia"/>
                <a:cs typeface="Georgia"/>
              </a:rPr>
              <a:t>g</a:t>
            </a:r>
            <a:r>
              <a:rPr sz="3350" spc="-35" dirty="0">
                <a:latin typeface="Georgia"/>
                <a:cs typeface="Georgia"/>
              </a:rPr>
              <a:t>i</a:t>
            </a:r>
            <a:r>
              <a:rPr sz="3350" spc="60" dirty="0">
                <a:latin typeface="Georgia"/>
                <a:cs typeface="Georgia"/>
              </a:rPr>
              <a:t>c</a:t>
            </a:r>
            <a:r>
              <a:rPr sz="3350" spc="80" dirty="0">
                <a:latin typeface="Georgia"/>
                <a:cs typeface="Georgia"/>
              </a:rPr>
              <a:t> </a:t>
            </a:r>
            <a:r>
              <a:rPr sz="3350" spc="-95" dirty="0">
                <a:latin typeface="Georgia"/>
                <a:cs typeface="Georgia"/>
              </a:rPr>
              <a:t>d</a:t>
            </a:r>
            <a:r>
              <a:rPr sz="3350" spc="-20" dirty="0">
                <a:latin typeface="Georgia"/>
                <a:cs typeface="Georgia"/>
              </a:rPr>
              <a:t>e</a:t>
            </a:r>
            <a:r>
              <a:rPr sz="3350" spc="55" dirty="0">
                <a:latin typeface="Georgia"/>
                <a:cs typeface="Georgia"/>
              </a:rPr>
              <a:t>c</a:t>
            </a:r>
            <a:r>
              <a:rPr sz="3350" spc="-35" dirty="0">
                <a:latin typeface="Georgia"/>
                <a:cs typeface="Georgia"/>
              </a:rPr>
              <a:t>i</a:t>
            </a:r>
            <a:r>
              <a:rPr sz="3350" spc="-130" dirty="0">
                <a:latin typeface="Georgia"/>
                <a:cs typeface="Georgia"/>
              </a:rPr>
              <a:t>s</a:t>
            </a:r>
            <a:r>
              <a:rPr sz="3350" spc="-35" dirty="0">
                <a:latin typeface="Georgia"/>
                <a:cs typeface="Georgia"/>
              </a:rPr>
              <a:t>i</a:t>
            </a:r>
            <a:r>
              <a:rPr sz="3350" cap="small" spc="-165" dirty="0">
                <a:latin typeface="Georgia"/>
                <a:cs typeface="Georgia"/>
              </a:rPr>
              <a:t>o</a:t>
            </a:r>
            <a:r>
              <a:rPr sz="3350" spc="15" dirty="0">
                <a:latin typeface="Georgia"/>
                <a:cs typeface="Georgia"/>
              </a:rPr>
              <a:t>n</a:t>
            </a:r>
            <a:r>
              <a:rPr sz="3350" spc="-130" dirty="0">
                <a:latin typeface="Georgia"/>
                <a:cs typeface="Georgia"/>
              </a:rPr>
              <a:t>s</a:t>
            </a:r>
            <a:r>
              <a:rPr sz="3350" spc="-75" dirty="0">
                <a:latin typeface="Georgia"/>
                <a:cs typeface="Georgia"/>
              </a:rPr>
              <a:t>.</a:t>
            </a:r>
            <a:endParaRPr sz="3350" dirty="0">
              <a:latin typeface="Georgia"/>
              <a:cs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5956" y="4662554"/>
            <a:ext cx="15935324" cy="4486275"/>
          </a:xfrm>
          <a:prstGeom prst="rect">
            <a:avLst/>
          </a:prstGeom>
        </p:spPr>
      </p:pic>
      <p:sp>
        <p:nvSpPr>
          <p:cNvPr id="3" name="object 3"/>
          <p:cNvSpPr/>
          <p:nvPr/>
        </p:nvSpPr>
        <p:spPr>
          <a:xfrm>
            <a:off x="0" y="966120"/>
            <a:ext cx="9220200" cy="1390650"/>
          </a:xfrm>
          <a:custGeom>
            <a:avLst/>
            <a:gdLst/>
            <a:ahLst/>
            <a:cxnLst/>
            <a:rect l="l" t="t" r="r" b="b"/>
            <a:pathLst>
              <a:path w="9220200" h="1390650">
                <a:moveTo>
                  <a:pt x="9220198" y="1390649"/>
                </a:moveTo>
                <a:lnTo>
                  <a:pt x="0" y="1390649"/>
                </a:lnTo>
                <a:lnTo>
                  <a:pt x="0" y="0"/>
                </a:lnTo>
                <a:lnTo>
                  <a:pt x="9220198" y="0"/>
                </a:lnTo>
                <a:lnTo>
                  <a:pt x="9220198" y="1390649"/>
                </a:lnTo>
                <a:close/>
              </a:path>
            </a:pathLst>
          </a:custGeom>
          <a:solidFill>
            <a:srgbClr val="000000"/>
          </a:solidFill>
        </p:spPr>
        <p:txBody>
          <a:bodyPr wrap="square" lIns="0" tIns="0" rIns="0" bIns="0" rtlCol="0"/>
          <a:lstStyle/>
          <a:p>
            <a:endParaRPr/>
          </a:p>
        </p:txBody>
      </p:sp>
      <p:sp>
        <p:nvSpPr>
          <p:cNvPr id="4" name="object 4"/>
          <p:cNvSpPr txBox="1"/>
          <p:nvPr/>
        </p:nvSpPr>
        <p:spPr>
          <a:xfrm>
            <a:off x="1176972" y="1095938"/>
            <a:ext cx="265430" cy="300355"/>
          </a:xfrm>
          <a:prstGeom prst="rect">
            <a:avLst/>
          </a:prstGeom>
        </p:spPr>
        <p:txBody>
          <a:bodyPr vert="horz" wrap="square" lIns="0" tIns="12700" rIns="0" bIns="0" rtlCol="0">
            <a:spAutoFit/>
          </a:bodyPr>
          <a:lstStyle/>
          <a:p>
            <a:pPr marL="12700">
              <a:lnSpc>
                <a:spcPct val="100000"/>
              </a:lnSpc>
              <a:spcBef>
                <a:spcPts val="100"/>
              </a:spcBef>
            </a:pPr>
            <a:r>
              <a:rPr sz="1800" b="1" spc="55" dirty="0">
                <a:solidFill>
                  <a:srgbClr val="FFFFFF"/>
                </a:solidFill>
                <a:latin typeface="Tahoma"/>
                <a:cs typeface="Tahoma"/>
              </a:rPr>
              <a:t>0</a:t>
            </a:r>
            <a:r>
              <a:rPr sz="1800" b="1" spc="-459" dirty="0">
                <a:solidFill>
                  <a:srgbClr val="FFFFFF"/>
                </a:solidFill>
                <a:latin typeface="Tahoma"/>
                <a:cs typeface="Tahoma"/>
              </a:rPr>
              <a:t>1</a:t>
            </a:r>
            <a:endParaRPr sz="1800">
              <a:latin typeface="Tahoma"/>
              <a:cs typeface="Tahoma"/>
            </a:endParaRPr>
          </a:p>
        </p:txBody>
      </p:sp>
      <p:sp>
        <p:nvSpPr>
          <p:cNvPr id="5" name="object 5"/>
          <p:cNvSpPr txBox="1"/>
          <p:nvPr/>
        </p:nvSpPr>
        <p:spPr>
          <a:xfrm>
            <a:off x="3162077" y="1434262"/>
            <a:ext cx="5361940" cy="655320"/>
          </a:xfrm>
          <a:prstGeom prst="rect">
            <a:avLst/>
          </a:prstGeom>
        </p:spPr>
        <p:txBody>
          <a:bodyPr vert="horz" wrap="square" lIns="0" tIns="16510" rIns="0" bIns="0" rtlCol="0">
            <a:spAutoFit/>
          </a:bodyPr>
          <a:lstStyle/>
          <a:p>
            <a:pPr marL="12700">
              <a:lnSpc>
                <a:spcPct val="100000"/>
              </a:lnSpc>
              <a:spcBef>
                <a:spcPts val="130"/>
              </a:spcBef>
            </a:pPr>
            <a:r>
              <a:rPr sz="4100" b="1" spc="145" dirty="0">
                <a:solidFill>
                  <a:srgbClr val="FFFFFF"/>
                </a:solidFill>
                <a:latin typeface="Tahoma"/>
                <a:cs typeface="Tahoma"/>
              </a:rPr>
              <a:t>Problem</a:t>
            </a:r>
            <a:r>
              <a:rPr sz="4100" b="1" spc="-125" dirty="0">
                <a:solidFill>
                  <a:srgbClr val="FFFFFF"/>
                </a:solidFill>
                <a:latin typeface="Tahoma"/>
                <a:cs typeface="Tahoma"/>
              </a:rPr>
              <a:t> </a:t>
            </a:r>
            <a:r>
              <a:rPr sz="4100" b="1" spc="114" dirty="0">
                <a:solidFill>
                  <a:srgbClr val="FFFFFF"/>
                </a:solidFill>
                <a:latin typeface="Tahoma"/>
                <a:cs typeface="Tahoma"/>
              </a:rPr>
              <a:t>Statement</a:t>
            </a:r>
            <a:endParaRPr sz="4100">
              <a:latin typeface="Tahoma"/>
              <a:cs typeface="Tahoma"/>
            </a:endParaRPr>
          </a:p>
        </p:txBody>
      </p:sp>
      <p:sp>
        <p:nvSpPr>
          <p:cNvPr id="6" name="object 6"/>
          <p:cNvSpPr txBox="1"/>
          <p:nvPr/>
        </p:nvSpPr>
        <p:spPr>
          <a:xfrm>
            <a:off x="10135044" y="1113783"/>
            <a:ext cx="6921500" cy="3186430"/>
          </a:xfrm>
          <a:prstGeom prst="rect">
            <a:avLst/>
          </a:prstGeom>
        </p:spPr>
        <p:txBody>
          <a:bodyPr vert="horz" wrap="square" lIns="0" tIns="44450" rIns="0" bIns="0" rtlCol="0">
            <a:spAutoFit/>
          </a:bodyPr>
          <a:lstStyle/>
          <a:p>
            <a:pPr marL="12700" marR="5080">
              <a:lnSpc>
                <a:spcPct val="91300"/>
              </a:lnSpc>
              <a:spcBef>
                <a:spcPts val="350"/>
              </a:spcBef>
            </a:pPr>
            <a:r>
              <a:rPr sz="2500" spc="85" dirty="0">
                <a:latin typeface="Verdana"/>
                <a:cs typeface="Verdana"/>
              </a:rPr>
              <a:t>We </a:t>
            </a:r>
            <a:r>
              <a:rPr sz="2500" spc="55" dirty="0">
                <a:latin typeface="Verdana"/>
                <a:cs typeface="Verdana"/>
              </a:rPr>
              <a:t>must </a:t>
            </a:r>
            <a:r>
              <a:rPr sz="2500" spc="10" dirty="0">
                <a:latin typeface="Verdana"/>
                <a:cs typeface="Verdana"/>
              </a:rPr>
              <a:t>develop </a:t>
            </a:r>
            <a:r>
              <a:rPr sz="2500" spc="-35" dirty="0">
                <a:latin typeface="Verdana"/>
                <a:cs typeface="Verdana"/>
              </a:rPr>
              <a:t>a </a:t>
            </a:r>
            <a:r>
              <a:rPr sz="2500" spc="5" dirty="0">
                <a:latin typeface="Verdana"/>
                <a:cs typeface="Verdana"/>
              </a:rPr>
              <a:t>predictive </a:t>
            </a:r>
            <a:r>
              <a:rPr sz="2500" spc="70" dirty="0">
                <a:latin typeface="Verdana"/>
                <a:cs typeface="Verdana"/>
              </a:rPr>
              <a:t>model </a:t>
            </a:r>
            <a:r>
              <a:rPr sz="2500" spc="10" dirty="0">
                <a:latin typeface="Verdana"/>
                <a:cs typeface="Verdana"/>
              </a:rPr>
              <a:t>to </a:t>
            </a:r>
            <a:r>
              <a:rPr sz="2500" spc="15" dirty="0">
                <a:latin typeface="Verdana"/>
                <a:cs typeface="Verdana"/>
              </a:rPr>
              <a:t> </a:t>
            </a:r>
            <a:r>
              <a:rPr sz="2500" spc="45" dirty="0">
                <a:latin typeface="Verdana"/>
                <a:cs typeface="Verdana"/>
              </a:rPr>
              <a:t>minimize </a:t>
            </a:r>
            <a:r>
              <a:rPr sz="2500" spc="30" dirty="0">
                <a:latin typeface="Verdana"/>
                <a:cs typeface="Verdana"/>
              </a:rPr>
              <a:t>customer </a:t>
            </a:r>
            <a:r>
              <a:rPr sz="2500" spc="50" dirty="0">
                <a:latin typeface="Verdana"/>
                <a:cs typeface="Verdana"/>
              </a:rPr>
              <a:t>churn </a:t>
            </a:r>
            <a:r>
              <a:rPr sz="2500" spc="65" dirty="0">
                <a:latin typeface="Verdana"/>
                <a:cs typeface="Verdana"/>
              </a:rPr>
              <a:t>and </a:t>
            </a:r>
            <a:r>
              <a:rPr sz="2500" spc="-5" dirty="0">
                <a:latin typeface="Verdana"/>
                <a:cs typeface="Verdana"/>
              </a:rPr>
              <a:t>associated </a:t>
            </a:r>
            <a:r>
              <a:rPr sz="2500" dirty="0">
                <a:latin typeface="Verdana"/>
                <a:cs typeface="Verdana"/>
              </a:rPr>
              <a:t> </a:t>
            </a:r>
            <a:r>
              <a:rPr sz="2500" spc="145" dirty="0">
                <a:latin typeface="Verdana"/>
                <a:cs typeface="Verdana"/>
              </a:rPr>
              <a:t>ﬁ</a:t>
            </a:r>
            <a:r>
              <a:rPr sz="2500" spc="95" dirty="0">
                <a:latin typeface="Verdana"/>
                <a:cs typeface="Verdana"/>
              </a:rPr>
              <a:t>n</a:t>
            </a:r>
            <a:r>
              <a:rPr sz="2500" spc="-40" dirty="0">
                <a:latin typeface="Verdana"/>
                <a:cs typeface="Verdana"/>
              </a:rPr>
              <a:t>a</a:t>
            </a:r>
            <a:r>
              <a:rPr sz="2500" spc="100" dirty="0">
                <a:latin typeface="Verdana"/>
                <a:cs typeface="Verdana"/>
              </a:rPr>
              <a:t>n</a:t>
            </a:r>
            <a:r>
              <a:rPr sz="2500" spc="90" dirty="0">
                <a:latin typeface="Verdana"/>
                <a:cs typeface="Verdana"/>
              </a:rPr>
              <a:t>c</a:t>
            </a:r>
            <a:r>
              <a:rPr sz="2500" spc="-25" dirty="0">
                <a:latin typeface="Verdana"/>
                <a:cs typeface="Verdana"/>
              </a:rPr>
              <a:t>i</a:t>
            </a:r>
            <a:r>
              <a:rPr sz="2500" spc="-40" dirty="0">
                <a:latin typeface="Verdana"/>
                <a:cs typeface="Verdana"/>
              </a:rPr>
              <a:t>a</a:t>
            </a:r>
            <a:r>
              <a:rPr sz="2500" spc="-20" dirty="0">
                <a:latin typeface="Verdana"/>
                <a:cs typeface="Verdana"/>
              </a:rPr>
              <a:t>l</a:t>
            </a:r>
            <a:r>
              <a:rPr sz="2500" spc="-229" dirty="0">
                <a:latin typeface="Verdana"/>
                <a:cs typeface="Verdana"/>
              </a:rPr>
              <a:t> </a:t>
            </a:r>
            <a:r>
              <a:rPr sz="2500" spc="-25" dirty="0">
                <a:latin typeface="Verdana"/>
                <a:cs typeface="Verdana"/>
              </a:rPr>
              <a:t>l</a:t>
            </a:r>
            <a:r>
              <a:rPr sz="2500" spc="35" dirty="0">
                <a:latin typeface="Verdana"/>
                <a:cs typeface="Verdana"/>
              </a:rPr>
              <a:t>o</a:t>
            </a:r>
            <a:r>
              <a:rPr sz="2500" spc="-90" dirty="0">
                <a:latin typeface="Verdana"/>
                <a:cs typeface="Verdana"/>
              </a:rPr>
              <a:t>ss</a:t>
            </a:r>
            <a:r>
              <a:rPr sz="2500" spc="10" dirty="0">
                <a:latin typeface="Verdana"/>
                <a:cs typeface="Verdana"/>
              </a:rPr>
              <a:t>e</a:t>
            </a:r>
            <a:r>
              <a:rPr sz="2500" spc="-90" dirty="0">
                <a:latin typeface="Verdana"/>
                <a:cs typeface="Verdana"/>
              </a:rPr>
              <a:t>s</a:t>
            </a:r>
            <a:r>
              <a:rPr sz="2500" spc="-385" dirty="0">
                <a:latin typeface="Verdana"/>
                <a:cs typeface="Verdana"/>
              </a:rPr>
              <a:t>.</a:t>
            </a:r>
            <a:r>
              <a:rPr sz="2500" spc="-229" dirty="0">
                <a:latin typeface="Verdana"/>
                <a:cs typeface="Verdana"/>
              </a:rPr>
              <a:t> </a:t>
            </a:r>
            <a:r>
              <a:rPr sz="2500" spc="-120" dirty="0">
                <a:latin typeface="Verdana"/>
                <a:cs typeface="Verdana"/>
              </a:rPr>
              <a:t>T</a:t>
            </a:r>
            <a:r>
              <a:rPr sz="2500" spc="95" dirty="0">
                <a:latin typeface="Verdana"/>
                <a:cs typeface="Verdana"/>
              </a:rPr>
              <a:t>h</a:t>
            </a:r>
            <a:r>
              <a:rPr sz="2500" spc="-25" dirty="0">
                <a:latin typeface="Verdana"/>
                <a:cs typeface="Verdana"/>
              </a:rPr>
              <a:t>i</a:t>
            </a:r>
            <a:r>
              <a:rPr sz="2500" spc="-85" dirty="0">
                <a:latin typeface="Verdana"/>
                <a:cs typeface="Verdana"/>
              </a:rPr>
              <a:t>s</a:t>
            </a:r>
            <a:r>
              <a:rPr sz="2500" spc="-229" dirty="0">
                <a:latin typeface="Verdana"/>
                <a:cs typeface="Verdana"/>
              </a:rPr>
              <a:t> </a:t>
            </a:r>
            <a:r>
              <a:rPr sz="2500" spc="210" dirty="0">
                <a:latin typeface="Verdana"/>
                <a:cs typeface="Verdana"/>
              </a:rPr>
              <a:t>m</a:t>
            </a:r>
            <a:r>
              <a:rPr sz="2500" spc="35" dirty="0">
                <a:latin typeface="Verdana"/>
                <a:cs typeface="Verdana"/>
              </a:rPr>
              <a:t>o</a:t>
            </a:r>
            <a:r>
              <a:rPr sz="2500" spc="125" dirty="0">
                <a:latin typeface="Verdana"/>
                <a:cs typeface="Verdana"/>
              </a:rPr>
              <a:t>d</a:t>
            </a:r>
            <a:r>
              <a:rPr sz="2500" spc="10" dirty="0">
                <a:latin typeface="Verdana"/>
                <a:cs typeface="Verdana"/>
              </a:rPr>
              <a:t>e</a:t>
            </a:r>
            <a:r>
              <a:rPr sz="2500" spc="-20" dirty="0">
                <a:latin typeface="Verdana"/>
                <a:cs typeface="Verdana"/>
              </a:rPr>
              <a:t>l</a:t>
            </a:r>
            <a:r>
              <a:rPr sz="2500" spc="-229" dirty="0">
                <a:latin typeface="Verdana"/>
                <a:cs typeface="Verdana"/>
              </a:rPr>
              <a:t> </a:t>
            </a:r>
            <a:r>
              <a:rPr sz="2500" spc="135" dirty="0">
                <a:latin typeface="Verdana"/>
                <a:cs typeface="Verdana"/>
              </a:rPr>
              <a:t>w</a:t>
            </a:r>
            <a:r>
              <a:rPr sz="2500" spc="-25" dirty="0">
                <a:latin typeface="Verdana"/>
                <a:cs typeface="Verdana"/>
              </a:rPr>
              <a:t>il</a:t>
            </a:r>
            <a:r>
              <a:rPr sz="2500" spc="-20" dirty="0">
                <a:latin typeface="Verdana"/>
                <a:cs typeface="Verdana"/>
              </a:rPr>
              <a:t>l</a:t>
            </a:r>
            <a:r>
              <a:rPr sz="2500" spc="-229" dirty="0">
                <a:latin typeface="Verdana"/>
                <a:cs typeface="Verdana"/>
              </a:rPr>
              <a:t> </a:t>
            </a:r>
            <a:r>
              <a:rPr sz="2500" spc="-40" dirty="0">
                <a:latin typeface="Verdana"/>
                <a:cs typeface="Verdana"/>
              </a:rPr>
              <a:t>a</a:t>
            </a:r>
            <a:r>
              <a:rPr sz="2500" spc="-90" dirty="0">
                <a:latin typeface="Verdana"/>
                <a:cs typeface="Verdana"/>
              </a:rPr>
              <a:t>ss</a:t>
            </a:r>
            <a:r>
              <a:rPr sz="2500" spc="10" dirty="0">
                <a:latin typeface="Verdana"/>
                <a:cs typeface="Verdana"/>
              </a:rPr>
              <a:t>e</a:t>
            </a:r>
            <a:r>
              <a:rPr sz="2500" spc="-90" dirty="0">
                <a:latin typeface="Verdana"/>
                <a:cs typeface="Verdana"/>
              </a:rPr>
              <a:t>s</a:t>
            </a:r>
            <a:r>
              <a:rPr sz="2500" spc="-70" dirty="0">
                <a:latin typeface="Verdana"/>
                <a:cs typeface="Verdana"/>
              </a:rPr>
              <a:t>s  </a:t>
            </a:r>
            <a:r>
              <a:rPr sz="2500" spc="30" dirty="0">
                <a:latin typeface="Verdana"/>
                <a:cs typeface="Verdana"/>
              </a:rPr>
              <a:t>customer </a:t>
            </a:r>
            <a:r>
              <a:rPr sz="2500" spc="-5" dirty="0">
                <a:latin typeface="Verdana"/>
                <a:cs typeface="Verdana"/>
              </a:rPr>
              <a:t>behavior </a:t>
            </a:r>
            <a:r>
              <a:rPr sz="2500" spc="65" dirty="0">
                <a:latin typeface="Verdana"/>
                <a:cs typeface="Verdana"/>
              </a:rPr>
              <a:t>and </a:t>
            </a:r>
            <a:r>
              <a:rPr sz="2500" spc="-10" dirty="0">
                <a:latin typeface="Verdana"/>
                <a:cs typeface="Verdana"/>
              </a:rPr>
              <a:t>characteristics </a:t>
            </a:r>
            <a:r>
              <a:rPr sz="2500" spc="10" dirty="0">
                <a:latin typeface="Verdana"/>
                <a:cs typeface="Verdana"/>
              </a:rPr>
              <a:t>to </a:t>
            </a:r>
            <a:r>
              <a:rPr sz="2500" spc="15" dirty="0">
                <a:latin typeface="Verdana"/>
                <a:cs typeface="Verdana"/>
              </a:rPr>
              <a:t> </a:t>
            </a:r>
            <a:r>
              <a:rPr sz="2500" spc="125" dirty="0">
                <a:latin typeface="Verdana"/>
                <a:cs typeface="Verdana"/>
              </a:rPr>
              <a:t>d</a:t>
            </a:r>
            <a:r>
              <a:rPr sz="2500" spc="10" dirty="0">
                <a:latin typeface="Verdana"/>
                <a:cs typeface="Verdana"/>
              </a:rPr>
              <a:t>e</a:t>
            </a:r>
            <a:r>
              <a:rPr sz="2500" spc="-25" dirty="0">
                <a:latin typeface="Verdana"/>
                <a:cs typeface="Verdana"/>
              </a:rPr>
              <a:t>t</a:t>
            </a:r>
            <a:r>
              <a:rPr sz="2500" spc="10" dirty="0">
                <a:latin typeface="Verdana"/>
                <a:cs typeface="Verdana"/>
              </a:rPr>
              <a:t>e</a:t>
            </a:r>
            <a:r>
              <a:rPr sz="2500" spc="-95" dirty="0">
                <a:latin typeface="Verdana"/>
                <a:cs typeface="Verdana"/>
              </a:rPr>
              <a:t>r</a:t>
            </a:r>
            <a:r>
              <a:rPr sz="2500" spc="204" dirty="0">
                <a:latin typeface="Verdana"/>
                <a:cs typeface="Verdana"/>
              </a:rPr>
              <a:t>m</a:t>
            </a:r>
            <a:r>
              <a:rPr sz="2500" spc="-25" dirty="0">
                <a:latin typeface="Verdana"/>
                <a:cs typeface="Verdana"/>
              </a:rPr>
              <a:t>i</a:t>
            </a:r>
            <a:r>
              <a:rPr sz="2500" spc="100" dirty="0">
                <a:latin typeface="Verdana"/>
                <a:cs typeface="Verdana"/>
              </a:rPr>
              <a:t>n</a:t>
            </a:r>
            <a:r>
              <a:rPr sz="2500" spc="15" dirty="0">
                <a:latin typeface="Verdana"/>
                <a:cs typeface="Verdana"/>
              </a:rPr>
              <a:t>e</a:t>
            </a:r>
            <a:r>
              <a:rPr sz="2500" spc="-229" dirty="0">
                <a:latin typeface="Verdana"/>
                <a:cs typeface="Verdana"/>
              </a:rPr>
              <a:t> </a:t>
            </a:r>
            <a:r>
              <a:rPr sz="2500" spc="20" dirty="0">
                <a:latin typeface="Verdana"/>
                <a:cs typeface="Verdana"/>
              </a:rPr>
              <a:t>t</a:t>
            </a:r>
            <a:r>
              <a:rPr sz="2500" spc="100" dirty="0">
                <a:latin typeface="Verdana"/>
                <a:cs typeface="Verdana"/>
              </a:rPr>
              <a:t>h</a:t>
            </a:r>
            <a:r>
              <a:rPr sz="2500" spc="15" dirty="0">
                <a:latin typeface="Verdana"/>
                <a:cs typeface="Verdana"/>
              </a:rPr>
              <a:t>e</a:t>
            </a:r>
            <a:r>
              <a:rPr sz="2500" spc="-229" dirty="0">
                <a:latin typeface="Verdana"/>
                <a:cs typeface="Verdana"/>
              </a:rPr>
              <a:t> </a:t>
            </a:r>
            <a:r>
              <a:rPr sz="2500" spc="-25" dirty="0">
                <a:latin typeface="Verdana"/>
                <a:cs typeface="Verdana"/>
              </a:rPr>
              <a:t>li</a:t>
            </a:r>
            <a:r>
              <a:rPr sz="2500" spc="-40" dirty="0">
                <a:latin typeface="Verdana"/>
                <a:cs typeface="Verdana"/>
              </a:rPr>
              <a:t>k</a:t>
            </a:r>
            <a:r>
              <a:rPr sz="2500" spc="10" dirty="0">
                <a:latin typeface="Verdana"/>
                <a:cs typeface="Verdana"/>
              </a:rPr>
              <a:t>e</a:t>
            </a:r>
            <a:r>
              <a:rPr sz="2500" spc="-25" dirty="0">
                <a:latin typeface="Verdana"/>
                <a:cs typeface="Verdana"/>
              </a:rPr>
              <a:t>li</a:t>
            </a:r>
            <a:r>
              <a:rPr sz="2500" spc="100" dirty="0">
                <a:latin typeface="Verdana"/>
                <a:cs typeface="Verdana"/>
              </a:rPr>
              <a:t>h</a:t>
            </a:r>
            <a:r>
              <a:rPr sz="2500" spc="35" dirty="0">
                <a:latin typeface="Verdana"/>
                <a:cs typeface="Verdana"/>
              </a:rPr>
              <a:t>oo</a:t>
            </a:r>
            <a:r>
              <a:rPr sz="2500" spc="130" dirty="0">
                <a:latin typeface="Verdana"/>
                <a:cs typeface="Verdana"/>
              </a:rPr>
              <a:t>d</a:t>
            </a:r>
            <a:r>
              <a:rPr sz="2500" spc="-229" dirty="0">
                <a:latin typeface="Verdana"/>
                <a:cs typeface="Verdana"/>
              </a:rPr>
              <a:t> </a:t>
            </a:r>
            <a:r>
              <a:rPr sz="2500" spc="35" dirty="0">
                <a:latin typeface="Verdana"/>
                <a:cs typeface="Verdana"/>
              </a:rPr>
              <a:t>o</a:t>
            </a:r>
            <a:r>
              <a:rPr sz="2500" spc="-35" dirty="0">
                <a:latin typeface="Verdana"/>
                <a:cs typeface="Verdana"/>
              </a:rPr>
              <a:t>f</a:t>
            </a:r>
            <a:r>
              <a:rPr sz="2500" spc="-229" dirty="0">
                <a:latin typeface="Verdana"/>
                <a:cs typeface="Verdana"/>
              </a:rPr>
              <a:t> </a:t>
            </a:r>
            <a:r>
              <a:rPr sz="2500" spc="-35" dirty="0">
                <a:latin typeface="Verdana"/>
                <a:cs typeface="Verdana"/>
              </a:rPr>
              <a:t>a</a:t>
            </a:r>
            <a:r>
              <a:rPr sz="2500" spc="-229" dirty="0">
                <a:latin typeface="Verdana"/>
                <a:cs typeface="Verdana"/>
              </a:rPr>
              <a:t> </a:t>
            </a:r>
            <a:r>
              <a:rPr sz="2500" spc="90" dirty="0">
                <a:latin typeface="Verdana"/>
                <a:cs typeface="Verdana"/>
              </a:rPr>
              <a:t>c</a:t>
            </a:r>
            <a:r>
              <a:rPr sz="2500" spc="85" dirty="0">
                <a:latin typeface="Verdana"/>
                <a:cs typeface="Verdana"/>
              </a:rPr>
              <a:t>u</a:t>
            </a:r>
            <a:r>
              <a:rPr sz="2500" spc="-90" dirty="0">
                <a:latin typeface="Verdana"/>
                <a:cs typeface="Verdana"/>
              </a:rPr>
              <a:t>s</a:t>
            </a:r>
            <a:r>
              <a:rPr sz="2500" spc="-25" dirty="0">
                <a:latin typeface="Verdana"/>
                <a:cs typeface="Verdana"/>
              </a:rPr>
              <a:t>t</a:t>
            </a:r>
            <a:r>
              <a:rPr sz="2500" spc="35" dirty="0">
                <a:latin typeface="Verdana"/>
                <a:cs typeface="Verdana"/>
              </a:rPr>
              <a:t>o</a:t>
            </a:r>
            <a:r>
              <a:rPr sz="2500" spc="210" dirty="0">
                <a:latin typeface="Verdana"/>
                <a:cs typeface="Verdana"/>
              </a:rPr>
              <a:t>m</a:t>
            </a:r>
            <a:r>
              <a:rPr sz="2500" spc="10" dirty="0">
                <a:latin typeface="Verdana"/>
                <a:cs typeface="Verdana"/>
              </a:rPr>
              <a:t>e</a:t>
            </a:r>
            <a:r>
              <a:rPr sz="2500" spc="-65" dirty="0">
                <a:latin typeface="Verdana"/>
                <a:cs typeface="Verdana"/>
              </a:rPr>
              <a:t>r  </a:t>
            </a:r>
            <a:r>
              <a:rPr sz="2500" spc="-5" dirty="0">
                <a:latin typeface="Verdana"/>
                <a:cs typeface="Verdana"/>
              </a:rPr>
              <a:t>leaving</a:t>
            </a:r>
            <a:r>
              <a:rPr sz="2500" spc="-229" dirty="0">
                <a:latin typeface="Verdana"/>
                <a:cs typeface="Verdana"/>
              </a:rPr>
              <a:t> </a:t>
            </a:r>
            <a:r>
              <a:rPr sz="2500" spc="-105" dirty="0">
                <a:latin typeface="Verdana"/>
                <a:cs typeface="Verdana"/>
              </a:rPr>
              <a:t>Syriatel.</a:t>
            </a:r>
            <a:r>
              <a:rPr sz="2500" spc="-225" dirty="0">
                <a:latin typeface="Verdana"/>
                <a:cs typeface="Verdana"/>
              </a:rPr>
              <a:t> </a:t>
            </a:r>
            <a:r>
              <a:rPr sz="2500" spc="10" dirty="0">
                <a:latin typeface="Verdana"/>
                <a:cs typeface="Verdana"/>
              </a:rPr>
              <a:t>By</a:t>
            </a:r>
            <a:r>
              <a:rPr sz="2500" spc="-225" dirty="0">
                <a:latin typeface="Verdana"/>
                <a:cs typeface="Verdana"/>
              </a:rPr>
              <a:t> </a:t>
            </a:r>
            <a:r>
              <a:rPr sz="2500" spc="25" dirty="0">
                <a:latin typeface="Verdana"/>
                <a:cs typeface="Verdana"/>
              </a:rPr>
              <a:t>identifying</a:t>
            </a:r>
            <a:r>
              <a:rPr sz="2500" spc="-225" dirty="0">
                <a:latin typeface="Verdana"/>
                <a:cs typeface="Verdana"/>
              </a:rPr>
              <a:t> </a:t>
            </a:r>
            <a:r>
              <a:rPr sz="2500" spc="-5" dirty="0">
                <a:latin typeface="Verdana"/>
                <a:cs typeface="Verdana"/>
              </a:rPr>
              <a:t>patterns</a:t>
            </a:r>
            <a:r>
              <a:rPr sz="2500" spc="-225" dirty="0">
                <a:latin typeface="Verdana"/>
                <a:cs typeface="Verdana"/>
              </a:rPr>
              <a:t> </a:t>
            </a:r>
            <a:r>
              <a:rPr sz="2500" spc="25" dirty="0">
                <a:latin typeface="Verdana"/>
                <a:cs typeface="Verdana"/>
              </a:rPr>
              <a:t>that </a:t>
            </a:r>
            <a:r>
              <a:rPr sz="2500" spc="-860" dirty="0">
                <a:latin typeface="Verdana"/>
                <a:cs typeface="Verdana"/>
              </a:rPr>
              <a:t> </a:t>
            </a:r>
            <a:r>
              <a:rPr sz="2500" spc="125" dirty="0">
                <a:latin typeface="Verdana"/>
                <a:cs typeface="Verdana"/>
              </a:rPr>
              <a:t>p</a:t>
            </a:r>
            <a:r>
              <a:rPr sz="2500" spc="-105" dirty="0">
                <a:latin typeface="Verdana"/>
                <a:cs typeface="Verdana"/>
              </a:rPr>
              <a:t>r</a:t>
            </a:r>
            <a:r>
              <a:rPr sz="2500" spc="10" dirty="0">
                <a:latin typeface="Verdana"/>
                <a:cs typeface="Verdana"/>
              </a:rPr>
              <a:t>e</a:t>
            </a:r>
            <a:r>
              <a:rPr sz="2500" spc="70" dirty="0">
                <a:latin typeface="Verdana"/>
                <a:cs typeface="Verdana"/>
              </a:rPr>
              <a:t>c</a:t>
            </a:r>
            <a:r>
              <a:rPr sz="2500" spc="10" dirty="0">
                <a:latin typeface="Verdana"/>
                <a:cs typeface="Verdana"/>
              </a:rPr>
              <a:t>e</a:t>
            </a:r>
            <a:r>
              <a:rPr sz="2500" spc="125" dirty="0">
                <a:latin typeface="Verdana"/>
                <a:cs typeface="Verdana"/>
              </a:rPr>
              <a:t>d</a:t>
            </a:r>
            <a:r>
              <a:rPr sz="2500" spc="15" dirty="0">
                <a:latin typeface="Verdana"/>
                <a:cs typeface="Verdana"/>
              </a:rPr>
              <a:t>e</a:t>
            </a:r>
            <a:r>
              <a:rPr sz="2500" spc="-229" dirty="0">
                <a:latin typeface="Verdana"/>
                <a:cs typeface="Verdana"/>
              </a:rPr>
              <a:t> </a:t>
            </a:r>
            <a:r>
              <a:rPr sz="2500" spc="90" dirty="0">
                <a:latin typeface="Verdana"/>
                <a:cs typeface="Verdana"/>
              </a:rPr>
              <a:t>c</a:t>
            </a:r>
            <a:r>
              <a:rPr sz="2500" spc="85" dirty="0">
                <a:latin typeface="Verdana"/>
                <a:cs typeface="Verdana"/>
              </a:rPr>
              <a:t>u</a:t>
            </a:r>
            <a:r>
              <a:rPr sz="2500" spc="-90" dirty="0">
                <a:latin typeface="Verdana"/>
                <a:cs typeface="Verdana"/>
              </a:rPr>
              <a:t>s</a:t>
            </a:r>
            <a:r>
              <a:rPr sz="2500" spc="-25" dirty="0">
                <a:latin typeface="Verdana"/>
                <a:cs typeface="Verdana"/>
              </a:rPr>
              <a:t>t</a:t>
            </a:r>
            <a:r>
              <a:rPr sz="2500" spc="35" dirty="0">
                <a:latin typeface="Verdana"/>
                <a:cs typeface="Verdana"/>
              </a:rPr>
              <a:t>o</a:t>
            </a:r>
            <a:r>
              <a:rPr sz="2500" spc="210" dirty="0">
                <a:latin typeface="Verdana"/>
                <a:cs typeface="Verdana"/>
              </a:rPr>
              <a:t>m</a:t>
            </a:r>
            <a:r>
              <a:rPr sz="2500" spc="10" dirty="0">
                <a:latin typeface="Verdana"/>
                <a:cs typeface="Verdana"/>
              </a:rPr>
              <a:t>e</a:t>
            </a:r>
            <a:r>
              <a:rPr sz="2500" spc="-70" dirty="0">
                <a:latin typeface="Verdana"/>
                <a:cs typeface="Verdana"/>
              </a:rPr>
              <a:t>r</a:t>
            </a:r>
            <a:r>
              <a:rPr sz="2500" spc="-229" dirty="0">
                <a:latin typeface="Verdana"/>
                <a:cs typeface="Verdana"/>
              </a:rPr>
              <a:t> </a:t>
            </a:r>
            <a:r>
              <a:rPr sz="2500" spc="-40" dirty="0">
                <a:latin typeface="Verdana"/>
                <a:cs typeface="Verdana"/>
              </a:rPr>
              <a:t>a</a:t>
            </a:r>
            <a:r>
              <a:rPr sz="2500" spc="-15" dirty="0">
                <a:latin typeface="Verdana"/>
                <a:cs typeface="Verdana"/>
              </a:rPr>
              <a:t>t</a:t>
            </a:r>
            <a:r>
              <a:rPr sz="2500" spc="20" dirty="0">
                <a:latin typeface="Verdana"/>
                <a:cs typeface="Verdana"/>
              </a:rPr>
              <a:t>t</a:t>
            </a:r>
            <a:r>
              <a:rPr sz="2500" spc="-95" dirty="0">
                <a:latin typeface="Verdana"/>
                <a:cs typeface="Verdana"/>
              </a:rPr>
              <a:t>r</a:t>
            </a:r>
            <a:r>
              <a:rPr sz="2500" spc="-25" dirty="0">
                <a:latin typeface="Verdana"/>
                <a:cs typeface="Verdana"/>
              </a:rPr>
              <a:t>i</a:t>
            </a:r>
            <a:r>
              <a:rPr sz="2500" spc="20" dirty="0">
                <a:latin typeface="Verdana"/>
                <a:cs typeface="Verdana"/>
              </a:rPr>
              <a:t>t</a:t>
            </a:r>
            <a:r>
              <a:rPr sz="2500" spc="-25" dirty="0">
                <a:latin typeface="Verdana"/>
                <a:cs typeface="Verdana"/>
              </a:rPr>
              <a:t>i</a:t>
            </a:r>
            <a:r>
              <a:rPr sz="2500" spc="35" dirty="0">
                <a:latin typeface="Verdana"/>
                <a:cs typeface="Verdana"/>
              </a:rPr>
              <a:t>o</a:t>
            </a:r>
            <a:r>
              <a:rPr sz="2500" spc="95" dirty="0">
                <a:latin typeface="Verdana"/>
                <a:cs typeface="Verdana"/>
              </a:rPr>
              <a:t>n</a:t>
            </a:r>
            <a:r>
              <a:rPr sz="2500" spc="-385" dirty="0">
                <a:latin typeface="Verdana"/>
                <a:cs typeface="Verdana"/>
              </a:rPr>
              <a:t>,</a:t>
            </a:r>
            <a:r>
              <a:rPr sz="2500" spc="-229" dirty="0">
                <a:latin typeface="Verdana"/>
                <a:cs typeface="Verdana"/>
              </a:rPr>
              <a:t> </a:t>
            </a:r>
            <a:r>
              <a:rPr sz="2500" spc="100" dirty="0">
                <a:latin typeface="Verdana"/>
                <a:cs typeface="Verdana"/>
              </a:rPr>
              <a:t>w</a:t>
            </a:r>
            <a:r>
              <a:rPr sz="2500" spc="15" dirty="0">
                <a:latin typeface="Verdana"/>
                <a:cs typeface="Verdana"/>
              </a:rPr>
              <a:t>e</a:t>
            </a:r>
            <a:r>
              <a:rPr sz="2500" spc="-229" dirty="0">
                <a:latin typeface="Verdana"/>
                <a:cs typeface="Verdana"/>
              </a:rPr>
              <a:t> </a:t>
            </a:r>
            <a:r>
              <a:rPr sz="2500" spc="90" dirty="0">
                <a:latin typeface="Verdana"/>
                <a:cs typeface="Verdana"/>
              </a:rPr>
              <a:t>c</a:t>
            </a:r>
            <a:r>
              <a:rPr sz="2500" spc="-40" dirty="0">
                <a:latin typeface="Verdana"/>
                <a:cs typeface="Verdana"/>
              </a:rPr>
              <a:t>a</a:t>
            </a:r>
            <a:r>
              <a:rPr sz="2500" spc="100" dirty="0">
                <a:latin typeface="Verdana"/>
                <a:cs typeface="Verdana"/>
              </a:rPr>
              <a:t>n</a:t>
            </a:r>
            <a:r>
              <a:rPr sz="2500" spc="-229" dirty="0">
                <a:latin typeface="Verdana"/>
                <a:cs typeface="Verdana"/>
              </a:rPr>
              <a:t> </a:t>
            </a:r>
            <a:r>
              <a:rPr sz="2500" spc="10" dirty="0">
                <a:latin typeface="Verdana"/>
                <a:cs typeface="Verdana"/>
              </a:rPr>
              <a:t>e</a:t>
            </a:r>
            <a:r>
              <a:rPr sz="2500" spc="95" dirty="0">
                <a:latin typeface="Verdana"/>
                <a:cs typeface="Verdana"/>
              </a:rPr>
              <a:t>n</a:t>
            </a:r>
            <a:r>
              <a:rPr sz="2500" spc="-40" dirty="0">
                <a:latin typeface="Verdana"/>
                <a:cs typeface="Verdana"/>
              </a:rPr>
              <a:t>a</a:t>
            </a:r>
            <a:r>
              <a:rPr sz="2500" spc="125" dirty="0">
                <a:latin typeface="Verdana"/>
                <a:cs typeface="Verdana"/>
              </a:rPr>
              <a:t>b</a:t>
            </a:r>
            <a:r>
              <a:rPr sz="2500" spc="-25" dirty="0">
                <a:latin typeface="Verdana"/>
                <a:cs typeface="Verdana"/>
              </a:rPr>
              <a:t>l</a:t>
            </a:r>
            <a:r>
              <a:rPr sz="2500" spc="10" dirty="0">
                <a:latin typeface="Verdana"/>
                <a:cs typeface="Verdana"/>
              </a:rPr>
              <a:t>e  </a:t>
            </a:r>
            <a:r>
              <a:rPr sz="2500" spc="-210" dirty="0">
                <a:latin typeface="Verdana"/>
                <a:cs typeface="Verdana"/>
              </a:rPr>
              <a:t>S</a:t>
            </a:r>
            <a:r>
              <a:rPr sz="2500" spc="-135" dirty="0">
                <a:latin typeface="Verdana"/>
                <a:cs typeface="Verdana"/>
              </a:rPr>
              <a:t>y</a:t>
            </a:r>
            <a:r>
              <a:rPr sz="2500" spc="-95" dirty="0">
                <a:latin typeface="Verdana"/>
                <a:cs typeface="Verdana"/>
              </a:rPr>
              <a:t>r</a:t>
            </a:r>
            <a:r>
              <a:rPr sz="2500" spc="-25" dirty="0">
                <a:latin typeface="Verdana"/>
                <a:cs typeface="Verdana"/>
              </a:rPr>
              <a:t>i</a:t>
            </a:r>
            <a:r>
              <a:rPr sz="2500" spc="-40" dirty="0">
                <a:latin typeface="Verdana"/>
                <a:cs typeface="Verdana"/>
              </a:rPr>
              <a:t>a</a:t>
            </a:r>
            <a:r>
              <a:rPr sz="2500" spc="-254" dirty="0">
                <a:latin typeface="Verdana"/>
                <a:cs typeface="Verdana"/>
              </a:rPr>
              <a:t>T</a:t>
            </a:r>
            <a:r>
              <a:rPr sz="2500" spc="10" dirty="0">
                <a:latin typeface="Verdana"/>
                <a:cs typeface="Verdana"/>
              </a:rPr>
              <a:t>e</a:t>
            </a:r>
            <a:r>
              <a:rPr sz="2500" spc="-20" dirty="0">
                <a:latin typeface="Verdana"/>
                <a:cs typeface="Verdana"/>
              </a:rPr>
              <a:t>l</a:t>
            </a:r>
            <a:r>
              <a:rPr sz="2500" spc="-229" dirty="0">
                <a:latin typeface="Verdana"/>
                <a:cs typeface="Verdana"/>
              </a:rPr>
              <a:t> </a:t>
            </a:r>
            <a:r>
              <a:rPr sz="2500" spc="-25" dirty="0">
                <a:latin typeface="Verdana"/>
                <a:cs typeface="Verdana"/>
              </a:rPr>
              <a:t>t</a:t>
            </a:r>
            <a:r>
              <a:rPr sz="2500" spc="40" dirty="0">
                <a:latin typeface="Verdana"/>
                <a:cs typeface="Verdana"/>
              </a:rPr>
              <a:t>o</a:t>
            </a:r>
            <a:r>
              <a:rPr sz="2500" spc="-229" dirty="0">
                <a:latin typeface="Verdana"/>
                <a:cs typeface="Verdana"/>
              </a:rPr>
              <a:t> </a:t>
            </a:r>
            <a:r>
              <a:rPr sz="2500" spc="-105" dirty="0">
                <a:latin typeface="Verdana"/>
                <a:cs typeface="Verdana"/>
              </a:rPr>
              <a:t>r</a:t>
            </a:r>
            <a:r>
              <a:rPr sz="2500" spc="10" dirty="0">
                <a:latin typeface="Verdana"/>
                <a:cs typeface="Verdana"/>
              </a:rPr>
              <a:t>e</a:t>
            </a:r>
            <a:r>
              <a:rPr sz="2500" spc="20" dirty="0">
                <a:latin typeface="Verdana"/>
                <a:cs typeface="Verdana"/>
              </a:rPr>
              <a:t>t</a:t>
            </a:r>
            <a:r>
              <a:rPr sz="2500" spc="-40" dirty="0">
                <a:latin typeface="Verdana"/>
                <a:cs typeface="Verdana"/>
              </a:rPr>
              <a:t>a</a:t>
            </a:r>
            <a:r>
              <a:rPr sz="2500" spc="-25" dirty="0">
                <a:latin typeface="Verdana"/>
                <a:cs typeface="Verdana"/>
              </a:rPr>
              <a:t>i</a:t>
            </a:r>
            <a:r>
              <a:rPr sz="2500" spc="100" dirty="0">
                <a:latin typeface="Verdana"/>
                <a:cs typeface="Verdana"/>
              </a:rPr>
              <a:t>n</a:t>
            </a:r>
            <a:r>
              <a:rPr sz="2500" spc="-229" dirty="0">
                <a:latin typeface="Verdana"/>
                <a:cs typeface="Verdana"/>
              </a:rPr>
              <a:t> </a:t>
            </a:r>
            <a:r>
              <a:rPr sz="2500" spc="-175" dirty="0">
                <a:latin typeface="Verdana"/>
                <a:cs typeface="Verdana"/>
              </a:rPr>
              <a:t>v</a:t>
            </a:r>
            <a:r>
              <a:rPr sz="2500" spc="-40" dirty="0">
                <a:latin typeface="Verdana"/>
                <a:cs typeface="Verdana"/>
              </a:rPr>
              <a:t>a</a:t>
            </a:r>
            <a:r>
              <a:rPr sz="2500" spc="-25" dirty="0">
                <a:latin typeface="Verdana"/>
                <a:cs typeface="Verdana"/>
              </a:rPr>
              <a:t>l</a:t>
            </a:r>
            <a:r>
              <a:rPr sz="2500" spc="85" dirty="0">
                <a:latin typeface="Verdana"/>
                <a:cs typeface="Verdana"/>
              </a:rPr>
              <a:t>u</a:t>
            </a:r>
            <a:r>
              <a:rPr sz="2500" spc="-40" dirty="0">
                <a:latin typeface="Verdana"/>
                <a:cs typeface="Verdana"/>
              </a:rPr>
              <a:t>a</a:t>
            </a:r>
            <a:r>
              <a:rPr sz="2500" spc="125" dirty="0">
                <a:latin typeface="Verdana"/>
                <a:cs typeface="Verdana"/>
              </a:rPr>
              <a:t>b</a:t>
            </a:r>
            <a:r>
              <a:rPr sz="2500" spc="-25" dirty="0">
                <a:latin typeface="Verdana"/>
                <a:cs typeface="Verdana"/>
              </a:rPr>
              <a:t>l</a:t>
            </a:r>
            <a:r>
              <a:rPr sz="2500" spc="15" dirty="0">
                <a:latin typeface="Verdana"/>
                <a:cs typeface="Verdana"/>
              </a:rPr>
              <a:t>e</a:t>
            </a:r>
            <a:r>
              <a:rPr sz="2500" spc="-229" dirty="0">
                <a:latin typeface="Verdana"/>
                <a:cs typeface="Verdana"/>
              </a:rPr>
              <a:t> </a:t>
            </a:r>
            <a:r>
              <a:rPr sz="2500" spc="90" dirty="0">
                <a:latin typeface="Verdana"/>
                <a:cs typeface="Verdana"/>
              </a:rPr>
              <a:t>c</a:t>
            </a:r>
            <a:r>
              <a:rPr sz="2500" spc="85" dirty="0">
                <a:latin typeface="Verdana"/>
                <a:cs typeface="Verdana"/>
              </a:rPr>
              <a:t>u</a:t>
            </a:r>
            <a:r>
              <a:rPr sz="2500" spc="-90" dirty="0">
                <a:latin typeface="Verdana"/>
                <a:cs typeface="Verdana"/>
              </a:rPr>
              <a:t>s</a:t>
            </a:r>
            <a:r>
              <a:rPr sz="2500" spc="-25" dirty="0">
                <a:latin typeface="Verdana"/>
                <a:cs typeface="Verdana"/>
              </a:rPr>
              <a:t>t</a:t>
            </a:r>
            <a:r>
              <a:rPr sz="2500" spc="35" dirty="0">
                <a:latin typeface="Verdana"/>
                <a:cs typeface="Verdana"/>
              </a:rPr>
              <a:t>o</a:t>
            </a:r>
            <a:r>
              <a:rPr sz="2500" spc="210" dirty="0">
                <a:latin typeface="Verdana"/>
                <a:cs typeface="Verdana"/>
              </a:rPr>
              <a:t>m</a:t>
            </a:r>
            <a:r>
              <a:rPr sz="2500" spc="10" dirty="0">
                <a:latin typeface="Verdana"/>
                <a:cs typeface="Verdana"/>
              </a:rPr>
              <a:t>e</a:t>
            </a:r>
            <a:r>
              <a:rPr sz="2500" spc="-85" dirty="0">
                <a:latin typeface="Verdana"/>
                <a:cs typeface="Verdana"/>
              </a:rPr>
              <a:t>rs</a:t>
            </a:r>
            <a:r>
              <a:rPr sz="2500" spc="-229" dirty="0">
                <a:latin typeface="Verdana"/>
                <a:cs typeface="Verdana"/>
              </a:rPr>
              <a:t> </a:t>
            </a:r>
            <a:r>
              <a:rPr sz="2500" spc="-40" dirty="0">
                <a:latin typeface="Verdana"/>
                <a:cs typeface="Verdana"/>
              </a:rPr>
              <a:t>a</a:t>
            </a:r>
            <a:r>
              <a:rPr sz="2500" spc="100" dirty="0">
                <a:latin typeface="Verdana"/>
                <a:cs typeface="Verdana"/>
              </a:rPr>
              <a:t>n</a:t>
            </a:r>
            <a:r>
              <a:rPr sz="2500" spc="90" dirty="0">
                <a:latin typeface="Verdana"/>
                <a:cs typeface="Verdana"/>
              </a:rPr>
              <a:t>d  </a:t>
            </a:r>
            <a:r>
              <a:rPr sz="2500" spc="-105" dirty="0">
                <a:latin typeface="Verdana"/>
                <a:cs typeface="Verdana"/>
              </a:rPr>
              <a:t>r</a:t>
            </a:r>
            <a:r>
              <a:rPr sz="2500" spc="10" dirty="0">
                <a:latin typeface="Verdana"/>
                <a:cs typeface="Verdana"/>
              </a:rPr>
              <a:t>e</a:t>
            </a:r>
            <a:r>
              <a:rPr sz="2500" spc="125" dirty="0">
                <a:latin typeface="Verdana"/>
                <a:cs typeface="Verdana"/>
              </a:rPr>
              <a:t>d</a:t>
            </a:r>
            <a:r>
              <a:rPr sz="2500" spc="85" dirty="0">
                <a:latin typeface="Verdana"/>
                <a:cs typeface="Verdana"/>
              </a:rPr>
              <a:t>u</a:t>
            </a:r>
            <a:r>
              <a:rPr sz="2500" spc="70" dirty="0">
                <a:latin typeface="Verdana"/>
                <a:cs typeface="Verdana"/>
              </a:rPr>
              <a:t>c</a:t>
            </a:r>
            <a:r>
              <a:rPr sz="2500" spc="15" dirty="0">
                <a:latin typeface="Verdana"/>
                <a:cs typeface="Verdana"/>
              </a:rPr>
              <a:t>e</a:t>
            </a:r>
            <a:r>
              <a:rPr sz="2500" spc="-229" dirty="0">
                <a:latin typeface="Verdana"/>
                <a:cs typeface="Verdana"/>
              </a:rPr>
              <a:t> </a:t>
            </a:r>
            <a:r>
              <a:rPr sz="2500" spc="-105" dirty="0">
                <a:latin typeface="Verdana"/>
                <a:cs typeface="Verdana"/>
              </a:rPr>
              <a:t>r</a:t>
            </a:r>
            <a:r>
              <a:rPr sz="2500" spc="-15" dirty="0">
                <a:latin typeface="Verdana"/>
                <a:cs typeface="Verdana"/>
              </a:rPr>
              <a:t>e</a:t>
            </a:r>
            <a:r>
              <a:rPr sz="2500" spc="-170" dirty="0">
                <a:latin typeface="Verdana"/>
                <a:cs typeface="Verdana"/>
              </a:rPr>
              <a:t>v</a:t>
            </a:r>
            <a:r>
              <a:rPr sz="2500" spc="10" dirty="0">
                <a:latin typeface="Verdana"/>
                <a:cs typeface="Verdana"/>
              </a:rPr>
              <a:t>e</a:t>
            </a:r>
            <a:r>
              <a:rPr sz="2500" spc="95" dirty="0">
                <a:latin typeface="Verdana"/>
                <a:cs typeface="Verdana"/>
              </a:rPr>
              <a:t>n</a:t>
            </a:r>
            <a:r>
              <a:rPr sz="2500" spc="85" dirty="0">
                <a:latin typeface="Verdana"/>
                <a:cs typeface="Verdana"/>
              </a:rPr>
              <a:t>u</a:t>
            </a:r>
            <a:r>
              <a:rPr sz="2500" spc="15" dirty="0">
                <a:latin typeface="Verdana"/>
                <a:cs typeface="Verdana"/>
              </a:rPr>
              <a:t>e</a:t>
            </a:r>
            <a:r>
              <a:rPr sz="2500" spc="-229" dirty="0">
                <a:latin typeface="Verdana"/>
                <a:cs typeface="Verdana"/>
              </a:rPr>
              <a:t> </a:t>
            </a:r>
            <a:r>
              <a:rPr sz="2500" spc="10" dirty="0">
                <a:latin typeface="Verdana"/>
                <a:cs typeface="Verdana"/>
              </a:rPr>
              <a:t>e</a:t>
            </a:r>
            <a:r>
              <a:rPr sz="2500" spc="-105" dirty="0">
                <a:latin typeface="Verdana"/>
                <a:cs typeface="Verdana"/>
              </a:rPr>
              <a:t>r</a:t>
            </a:r>
            <a:r>
              <a:rPr sz="2500" spc="35" dirty="0">
                <a:latin typeface="Verdana"/>
                <a:cs typeface="Verdana"/>
              </a:rPr>
              <a:t>o</a:t>
            </a:r>
            <a:r>
              <a:rPr sz="2500" spc="-90" dirty="0">
                <a:latin typeface="Verdana"/>
                <a:cs typeface="Verdana"/>
              </a:rPr>
              <a:t>s</a:t>
            </a:r>
            <a:r>
              <a:rPr sz="2500" spc="-25" dirty="0">
                <a:latin typeface="Verdana"/>
                <a:cs typeface="Verdana"/>
              </a:rPr>
              <a:t>i</a:t>
            </a:r>
            <a:r>
              <a:rPr sz="2500" spc="35" dirty="0">
                <a:latin typeface="Verdana"/>
                <a:cs typeface="Verdana"/>
              </a:rPr>
              <a:t>o</a:t>
            </a:r>
            <a:r>
              <a:rPr sz="2500" spc="100" dirty="0">
                <a:latin typeface="Verdana"/>
                <a:cs typeface="Verdana"/>
              </a:rPr>
              <a:t>n</a:t>
            </a:r>
            <a:r>
              <a:rPr sz="2500" spc="-229" dirty="0">
                <a:latin typeface="Verdana"/>
                <a:cs typeface="Verdana"/>
              </a:rPr>
              <a:t> </a:t>
            </a:r>
            <a:r>
              <a:rPr sz="2500" spc="125" dirty="0">
                <a:latin typeface="Verdana"/>
                <a:cs typeface="Verdana"/>
              </a:rPr>
              <a:t>p</a:t>
            </a:r>
            <a:r>
              <a:rPr sz="2500" spc="-105" dirty="0">
                <a:latin typeface="Verdana"/>
                <a:cs typeface="Verdana"/>
              </a:rPr>
              <a:t>r</a:t>
            </a:r>
            <a:r>
              <a:rPr sz="2500" spc="30" dirty="0">
                <a:latin typeface="Verdana"/>
                <a:cs typeface="Verdana"/>
              </a:rPr>
              <a:t>o</a:t>
            </a:r>
            <a:r>
              <a:rPr sz="2500" spc="-35" dirty="0">
                <a:latin typeface="Verdana"/>
                <a:cs typeface="Verdana"/>
              </a:rPr>
              <a:t>a</a:t>
            </a:r>
            <a:r>
              <a:rPr sz="2500" spc="105" dirty="0">
                <a:latin typeface="Verdana"/>
                <a:cs typeface="Verdana"/>
              </a:rPr>
              <a:t>c</a:t>
            </a:r>
            <a:r>
              <a:rPr sz="2500" spc="20" dirty="0">
                <a:latin typeface="Verdana"/>
                <a:cs typeface="Verdana"/>
              </a:rPr>
              <a:t>t</a:t>
            </a:r>
            <a:r>
              <a:rPr sz="2500" spc="-25" dirty="0">
                <a:latin typeface="Verdana"/>
                <a:cs typeface="Verdana"/>
              </a:rPr>
              <a:t>i</a:t>
            </a:r>
            <a:r>
              <a:rPr sz="2500" spc="-170" dirty="0">
                <a:latin typeface="Verdana"/>
                <a:cs typeface="Verdana"/>
              </a:rPr>
              <a:t>v</a:t>
            </a:r>
            <a:r>
              <a:rPr sz="2500" spc="10" dirty="0">
                <a:latin typeface="Verdana"/>
                <a:cs typeface="Verdana"/>
              </a:rPr>
              <a:t>e</a:t>
            </a:r>
            <a:r>
              <a:rPr sz="2500" spc="-25" dirty="0">
                <a:latin typeface="Verdana"/>
                <a:cs typeface="Verdana"/>
              </a:rPr>
              <a:t>l</a:t>
            </a:r>
            <a:r>
              <a:rPr sz="2500" spc="-215" dirty="0">
                <a:latin typeface="Verdana"/>
                <a:cs typeface="Verdana"/>
              </a:rPr>
              <a:t>y</a:t>
            </a:r>
            <a:r>
              <a:rPr sz="2500" spc="-385" dirty="0">
                <a:latin typeface="Verdana"/>
                <a:cs typeface="Verdana"/>
              </a:rPr>
              <a:t>.</a:t>
            </a:r>
            <a:endParaRPr sz="250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0" y="1059298"/>
            <a:ext cx="9199245" cy="1390650"/>
          </a:xfrm>
          <a:custGeom>
            <a:avLst/>
            <a:gdLst/>
            <a:ahLst/>
            <a:cxnLst/>
            <a:rect l="l" t="t" r="r" b="b"/>
            <a:pathLst>
              <a:path w="9199245" h="1390650">
                <a:moveTo>
                  <a:pt x="0" y="0"/>
                </a:moveTo>
                <a:lnTo>
                  <a:pt x="9199234" y="0"/>
                </a:lnTo>
                <a:lnTo>
                  <a:pt x="9199234" y="1390649"/>
                </a:lnTo>
                <a:lnTo>
                  <a:pt x="0" y="1390649"/>
                </a:lnTo>
                <a:lnTo>
                  <a:pt x="0" y="0"/>
                </a:lnTo>
                <a:close/>
              </a:path>
            </a:pathLst>
          </a:custGeom>
          <a:solidFill>
            <a:srgbClr val="558E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lstStyle/>
          <a:p>
            <a:endParaRPr/>
          </a:p>
        </p:txBody>
      </p:sp>
      <p:sp>
        <p:nvSpPr>
          <p:cNvPr id="13" name="object 13"/>
          <p:cNvSpPr txBox="1"/>
          <p:nvPr/>
        </p:nvSpPr>
        <p:spPr>
          <a:xfrm>
            <a:off x="1156007" y="1198703"/>
            <a:ext cx="215900" cy="243204"/>
          </a:xfrm>
          <a:prstGeom prst="rect">
            <a:avLst/>
          </a:prstGeom>
        </p:spPr>
        <p:txBody>
          <a:bodyPr vert="horz" wrap="square" lIns="0" tIns="15875" rIns="0" bIns="0" rtlCol="0">
            <a:spAutoFit/>
          </a:bodyPr>
          <a:lstStyle/>
          <a:p>
            <a:pPr marL="12700">
              <a:lnSpc>
                <a:spcPct val="100000"/>
              </a:lnSpc>
              <a:spcBef>
                <a:spcPts val="125"/>
              </a:spcBef>
            </a:pPr>
            <a:r>
              <a:rPr sz="1400" b="1" spc="55" dirty="0">
                <a:solidFill>
                  <a:srgbClr val="FFFFFF"/>
                </a:solidFill>
                <a:latin typeface="Tahoma"/>
                <a:cs typeface="Tahoma"/>
              </a:rPr>
              <a:t>0</a:t>
            </a:r>
            <a:r>
              <a:rPr sz="1400" b="1" spc="-350" dirty="0">
                <a:solidFill>
                  <a:srgbClr val="FFFFFF"/>
                </a:solidFill>
                <a:latin typeface="Tahoma"/>
                <a:cs typeface="Tahoma"/>
              </a:rPr>
              <a:t>1</a:t>
            </a:r>
            <a:endParaRPr sz="1400">
              <a:latin typeface="Tahoma"/>
              <a:cs typeface="Tahoma"/>
            </a:endParaRPr>
          </a:p>
        </p:txBody>
      </p:sp>
      <p:sp>
        <p:nvSpPr>
          <p:cNvPr id="14" name="object 14"/>
          <p:cNvSpPr txBox="1">
            <a:spLocks noGrp="1"/>
          </p:cNvSpPr>
          <p:nvPr>
            <p:ph type="title"/>
          </p:nvPr>
        </p:nvSpPr>
        <p:spPr>
          <a:xfrm>
            <a:off x="3141112" y="1198703"/>
            <a:ext cx="5780638" cy="1170192"/>
          </a:xfrm>
          <a:prstGeom prst="rect">
            <a:avLst/>
          </a:prstGeom>
        </p:spPr>
        <p:txBody>
          <a:bodyPr vert="horz" wrap="square" lIns="0" tIns="117475" rIns="0" bIns="0" rtlCol="0">
            <a:spAutoFit/>
          </a:bodyPr>
          <a:lstStyle/>
          <a:p>
            <a:pPr marL="12700" marR="5080">
              <a:lnSpc>
                <a:spcPts val="4130"/>
              </a:lnSpc>
              <a:spcBef>
                <a:spcPts val="925"/>
              </a:spcBef>
            </a:pPr>
            <a:r>
              <a:rPr sz="4100" spc="110" dirty="0"/>
              <a:t>Data</a:t>
            </a:r>
            <a:r>
              <a:rPr sz="4100" spc="-120" dirty="0"/>
              <a:t> </a:t>
            </a:r>
            <a:r>
              <a:rPr sz="4100" spc="75" dirty="0"/>
              <a:t>Preparation </a:t>
            </a:r>
            <a:r>
              <a:rPr sz="4100" spc="-1185" dirty="0"/>
              <a:t> </a:t>
            </a:r>
            <a:r>
              <a:rPr sz="4100" spc="175" dirty="0"/>
              <a:t>and</a:t>
            </a:r>
            <a:r>
              <a:rPr sz="4100" spc="-90" dirty="0"/>
              <a:t> </a:t>
            </a:r>
            <a:r>
              <a:rPr sz="4100" spc="65" dirty="0"/>
              <a:t>Exploration</a:t>
            </a:r>
            <a:endParaRPr sz="4100" dirty="0"/>
          </a:p>
        </p:txBody>
      </p:sp>
      <p:pic>
        <p:nvPicPr>
          <p:cNvPr id="17" name="Picture 16">
            <a:extLst>
              <a:ext uri="{FF2B5EF4-FFF2-40B4-BE49-F238E27FC236}">
                <a16:creationId xmlns:a16="http://schemas.microsoft.com/office/drawing/2014/main" id="{29AA6042-E1FC-4DAB-AEDA-3F0FD79B0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5950" y="2663272"/>
            <a:ext cx="7620000" cy="6880414"/>
          </a:xfrm>
          <a:prstGeom prst="rect">
            <a:avLst/>
          </a:prstGeom>
        </p:spPr>
      </p:pic>
      <p:grpSp>
        <p:nvGrpSpPr>
          <p:cNvPr id="20" name="Group 19">
            <a:extLst>
              <a:ext uri="{FF2B5EF4-FFF2-40B4-BE49-F238E27FC236}">
                <a16:creationId xmlns:a16="http://schemas.microsoft.com/office/drawing/2014/main" id="{F592C961-B6D8-4E27-82DC-B0D0E3454074}"/>
              </a:ext>
            </a:extLst>
          </p:cNvPr>
          <p:cNvGrpSpPr/>
          <p:nvPr/>
        </p:nvGrpSpPr>
        <p:grpSpPr>
          <a:xfrm>
            <a:off x="692150" y="2755637"/>
            <a:ext cx="5029200" cy="6880414"/>
            <a:chOff x="392698" y="2778312"/>
            <a:chExt cx="2046703" cy="3743140"/>
          </a:xfrm>
        </p:grpSpPr>
        <p:sp>
          <p:nvSpPr>
            <p:cNvPr id="15" name="TextBox 14">
              <a:extLst>
                <a:ext uri="{FF2B5EF4-FFF2-40B4-BE49-F238E27FC236}">
                  <a16:creationId xmlns:a16="http://schemas.microsoft.com/office/drawing/2014/main" id="{EC13129F-33C5-4ED5-8BD1-9AEBC2D56831}"/>
                </a:ext>
              </a:extLst>
            </p:cNvPr>
            <p:cNvSpPr txBox="1"/>
            <p:nvPr/>
          </p:nvSpPr>
          <p:spPr>
            <a:xfrm>
              <a:off x="539750" y="2778312"/>
              <a:ext cx="1899651" cy="2668902"/>
            </a:xfrm>
            <a:prstGeom prst="rect">
              <a:avLst/>
            </a:prstGeom>
            <a:noFill/>
          </p:spPr>
          <p:txBody>
            <a:bodyPr wrap="square" rtlCol="0">
              <a:spAutoFit/>
            </a:bodyPr>
            <a:lstStyle/>
            <a:p>
              <a:r>
                <a:rPr lang="en-US" sz="3600" dirty="0"/>
                <a:t>Data is from </a:t>
              </a:r>
              <a:r>
                <a:rPr lang="en-US" sz="3600" dirty="0" err="1"/>
                <a:t>Syriatel</a:t>
              </a:r>
              <a:r>
                <a:rPr lang="en-US" sz="3600" dirty="0"/>
                <a:t>, a Syrian telecom company. The target class has an uneven distribution of observations with 85.51% in False and 14.49% in True.</a:t>
              </a:r>
            </a:p>
          </p:txBody>
        </p:sp>
        <p:sp>
          <p:nvSpPr>
            <p:cNvPr id="18" name="Arrow: Pentagon 17">
              <a:extLst>
                <a:ext uri="{FF2B5EF4-FFF2-40B4-BE49-F238E27FC236}">
                  <a16:creationId xmlns:a16="http://schemas.microsoft.com/office/drawing/2014/main" id="{8607A707-4737-4C7C-95F5-AFC73DB9A901}"/>
                </a:ext>
              </a:extLst>
            </p:cNvPr>
            <p:cNvSpPr/>
            <p:nvPr/>
          </p:nvSpPr>
          <p:spPr>
            <a:xfrm rot="5400000">
              <a:off x="-450851" y="3631199"/>
              <a:ext cx="3733802" cy="2046703"/>
            </a:xfrm>
            <a:prstGeom prst="homePlat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32598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0" y="1059298"/>
            <a:ext cx="9199245" cy="1390650"/>
          </a:xfrm>
          <a:custGeom>
            <a:avLst/>
            <a:gdLst/>
            <a:ahLst/>
            <a:cxnLst/>
            <a:rect l="l" t="t" r="r" b="b"/>
            <a:pathLst>
              <a:path w="9199245" h="1390650">
                <a:moveTo>
                  <a:pt x="0" y="0"/>
                </a:moveTo>
                <a:lnTo>
                  <a:pt x="9199234" y="0"/>
                </a:lnTo>
                <a:lnTo>
                  <a:pt x="9199234" y="1390649"/>
                </a:lnTo>
                <a:lnTo>
                  <a:pt x="0" y="1390649"/>
                </a:lnTo>
                <a:lnTo>
                  <a:pt x="0" y="0"/>
                </a:lnTo>
                <a:close/>
              </a:path>
            </a:pathLst>
          </a:custGeom>
          <a:solidFill>
            <a:srgbClr val="558E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lstStyle/>
          <a:p>
            <a:endParaRPr/>
          </a:p>
        </p:txBody>
      </p:sp>
      <p:sp>
        <p:nvSpPr>
          <p:cNvPr id="13" name="object 13"/>
          <p:cNvSpPr txBox="1"/>
          <p:nvPr/>
        </p:nvSpPr>
        <p:spPr>
          <a:xfrm>
            <a:off x="1156007" y="1198703"/>
            <a:ext cx="215900" cy="243204"/>
          </a:xfrm>
          <a:prstGeom prst="rect">
            <a:avLst/>
          </a:prstGeom>
        </p:spPr>
        <p:txBody>
          <a:bodyPr vert="horz" wrap="square" lIns="0" tIns="15875" rIns="0" bIns="0" rtlCol="0">
            <a:spAutoFit/>
          </a:bodyPr>
          <a:lstStyle/>
          <a:p>
            <a:pPr marL="12700">
              <a:lnSpc>
                <a:spcPct val="100000"/>
              </a:lnSpc>
              <a:spcBef>
                <a:spcPts val="125"/>
              </a:spcBef>
            </a:pPr>
            <a:r>
              <a:rPr sz="1400" b="1" spc="55" dirty="0">
                <a:solidFill>
                  <a:srgbClr val="FFFFFF"/>
                </a:solidFill>
                <a:latin typeface="Tahoma"/>
                <a:cs typeface="Tahoma"/>
              </a:rPr>
              <a:t>0</a:t>
            </a:r>
            <a:r>
              <a:rPr sz="1400" b="1" spc="-350" dirty="0">
                <a:solidFill>
                  <a:srgbClr val="FFFFFF"/>
                </a:solidFill>
                <a:latin typeface="Tahoma"/>
                <a:cs typeface="Tahoma"/>
              </a:rPr>
              <a:t>1</a:t>
            </a:r>
            <a:endParaRPr sz="1400">
              <a:latin typeface="Tahoma"/>
              <a:cs typeface="Tahoma"/>
            </a:endParaRPr>
          </a:p>
        </p:txBody>
      </p:sp>
      <p:sp>
        <p:nvSpPr>
          <p:cNvPr id="14" name="object 14"/>
          <p:cNvSpPr txBox="1">
            <a:spLocks noGrp="1"/>
          </p:cNvSpPr>
          <p:nvPr>
            <p:ph type="title"/>
          </p:nvPr>
        </p:nvSpPr>
        <p:spPr>
          <a:xfrm>
            <a:off x="3141112" y="1198703"/>
            <a:ext cx="5780638" cy="1170192"/>
          </a:xfrm>
          <a:prstGeom prst="rect">
            <a:avLst/>
          </a:prstGeom>
        </p:spPr>
        <p:txBody>
          <a:bodyPr vert="horz" wrap="square" lIns="0" tIns="117475" rIns="0" bIns="0" rtlCol="0">
            <a:spAutoFit/>
          </a:bodyPr>
          <a:lstStyle/>
          <a:p>
            <a:pPr marL="12700" marR="5080">
              <a:lnSpc>
                <a:spcPts val="4130"/>
              </a:lnSpc>
              <a:spcBef>
                <a:spcPts val="925"/>
              </a:spcBef>
            </a:pPr>
            <a:r>
              <a:rPr sz="4100" spc="110" dirty="0"/>
              <a:t>Data</a:t>
            </a:r>
            <a:r>
              <a:rPr sz="4100" spc="-120" dirty="0"/>
              <a:t> </a:t>
            </a:r>
            <a:r>
              <a:rPr sz="4100" spc="75" dirty="0"/>
              <a:t>Preparation </a:t>
            </a:r>
            <a:r>
              <a:rPr sz="4100" spc="-1185" dirty="0"/>
              <a:t> </a:t>
            </a:r>
            <a:r>
              <a:rPr sz="4100" spc="175" dirty="0"/>
              <a:t>and</a:t>
            </a:r>
            <a:r>
              <a:rPr sz="4100" spc="-90" dirty="0"/>
              <a:t> </a:t>
            </a:r>
            <a:r>
              <a:rPr sz="4100" spc="65" dirty="0"/>
              <a:t>Exploration</a:t>
            </a:r>
            <a:endParaRPr sz="4100" dirty="0"/>
          </a:p>
        </p:txBody>
      </p:sp>
      <p:pic>
        <p:nvPicPr>
          <p:cNvPr id="22" name="Picture 21">
            <a:extLst>
              <a:ext uri="{FF2B5EF4-FFF2-40B4-BE49-F238E27FC236}">
                <a16:creationId xmlns:a16="http://schemas.microsoft.com/office/drawing/2014/main" id="{F71FF79C-8D88-4663-80EF-4314D827D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50" y="2863850"/>
            <a:ext cx="10037445" cy="6818952"/>
          </a:xfrm>
          <a:prstGeom prst="rect">
            <a:avLst/>
          </a:prstGeom>
        </p:spPr>
      </p:pic>
      <p:grpSp>
        <p:nvGrpSpPr>
          <p:cNvPr id="25" name="Group 24">
            <a:extLst>
              <a:ext uri="{FF2B5EF4-FFF2-40B4-BE49-F238E27FC236}">
                <a16:creationId xmlns:a16="http://schemas.microsoft.com/office/drawing/2014/main" id="{CBEC81E1-10DC-4349-99AA-EF84E1C983BF}"/>
              </a:ext>
            </a:extLst>
          </p:cNvPr>
          <p:cNvGrpSpPr/>
          <p:nvPr/>
        </p:nvGrpSpPr>
        <p:grpSpPr>
          <a:xfrm>
            <a:off x="12340357" y="2101850"/>
            <a:ext cx="5039593" cy="7167050"/>
            <a:chOff x="12340357" y="2101850"/>
            <a:chExt cx="5039593" cy="7167050"/>
          </a:xfrm>
        </p:grpSpPr>
        <p:sp>
          <p:nvSpPr>
            <p:cNvPr id="23" name="Flowchart: Card 22">
              <a:extLst>
                <a:ext uri="{FF2B5EF4-FFF2-40B4-BE49-F238E27FC236}">
                  <a16:creationId xmlns:a16="http://schemas.microsoft.com/office/drawing/2014/main" id="{B6088670-75D3-4E85-80AE-3350503739E4}"/>
                </a:ext>
              </a:extLst>
            </p:cNvPr>
            <p:cNvSpPr/>
            <p:nvPr/>
          </p:nvSpPr>
          <p:spPr>
            <a:xfrm>
              <a:off x="12340357" y="2101850"/>
              <a:ext cx="5039593" cy="7167050"/>
            </a:xfrm>
            <a:prstGeom prst="flowChartPunchedCard">
              <a:avLst/>
            </a:prstGeom>
            <a:noFill/>
            <a:ln>
              <a:solidFill>
                <a:schemeClr val="tx1"/>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2DCF0B9-3648-465B-BA51-761F31F7AFDD}"/>
                </a:ext>
              </a:extLst>
            </p:cNvPr>
            <p:cNvSpPr txBox="1"/>
            <p:nvPr/>
          </p:nvSpPr>
          <p:spPr>
            <a:xfrm>
              <a:off x="12706724" y="3092450"/>
              <a:ext cx="4648200" cy="5909310"/>
            </a:xfrm>
            <a:prstGeom prst="rect">
              <a:avLst/>
            </a:prstGeom>
            <a:noFill/>
          </p:spPr>
          <p:txBody>
            <a:bodyPr wrap="square" rtlCol="0">
              <a:spAutoFit/>
            </a:bodyPr>
            <a:lstStyle/>
            <a:p>
              <a:r>
                <a:rPr lang="en-US" sz="4000" dirty="0"/>
                <a:t>The scaling differs across the features, and a few of the features are not normally distributed. The features will therefore have to be scaled and normalized.</a:t>
              </a:r>
            </a:p>
            <a:p>
              <a:endParaRPr lang="en-US"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0" y="1059298"/>
            <a:ext cx="9199245" cy="1390650"/>
          </a:xfrm>
          <a:custGeom>
            <a:avLst/>
            <a:gdLst/>
            <a:ahLst/>
            <a:cxnLst/>
            <a:rect l="l" t="t" r="r" b="b"/>
            <a:pathLst>
              <a:path w="9199245" h="1390650">
                <a:moveTo>
                  <a:pt x="0" y="0"/>
                </a:moveTo>
                <a:lnTo>
                  <a:pt x="9199234" y="0"/>
                </a:lnTo>
                <a:lnTo>
                  <a:pt x="9199234" y="1390649"/>
                </a:lnTo>
                <a:lnTo>
                  <a:pt x="0" y="1390649"/>
                </a:lnTo>
                <a:lnTo>
                  <a:pt x="0" y="0"/>
                </a:lnTo>
                <a:close/>
              </a:path>
            </a:pathLst>
          </a:custGeom>
          <a:solidFill>
            <a:srgbClr val="558ED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lstStyle/>
          <a:p>
            <a:endParaRPr/>
          </a:p>
        </p:txBody>
      </p:sp>
      <p:sp>
        <p:nvSpPr>
          <p:cNvPr id="13" name="object 13"/>
          <p:cNvSpPr txBox="1"/>
          <p:nvPr/>
        </p:nvSpPr>
        <p:spPr>
          <a:xfrm>
            <a:off x="1156007" y="1198703"/>
            <a:ext cx="215900" cy="243204"/>
          </a:xfrm>
          <a:prstGeom prst="rect">
            <a:avLst/>
          </a:prstGeom>
        </p:spPr>
        <p:txBody>
          <a:bodyPr vert="horz" wrap="square" lIns="0" tIns="15875" rIns="0" bIns="0" rtlCol="0">
            <a:spAutoFit/>
          </a:bodyPr>
          <a:lstStyle/>
          <a:p>
            <a:pPr marL="12700">
              <a:lnSpc>
                <a:spcPct val="100000"/>
              </a:lnSpc>
              <a:spcBef>
                <a:spcPts val="125"/>
              </a:spcBef>
            </a:pPr>
            <a:r>
              <a:rPr sz="1400" b="1" spc="55" dirty="0">
                <a:solidFill>
                  <a:srgbClr val="FFFFFF"/>
                </a:solidFill>
                <a:latin typeface="Tahoma"/>
                <a:cs typeface="Tahoma"/>
              </a:rPr>
              <a:t>0</a:t>
            </a:r>
            <a:r>
              <a:rPr sz="1400" b="1" spc="-350" dirty="0">
                <a:solidFill>
                  <a:srgbClr val="FFFFFF"/>
                </a:solidFill>
                <a:latin typeface="Tahoma"/>
                <a:cs typeface="Tahoma"/>
              </a:rPr>
              <a:t>1</a:t>
            </a:r>
            <a:endParaRPr sz="1400">
              <a:latin typeface="Tahoma"/>
              <a:cs typeface="Tahoma"/>
            </a:endParaRPr>
          </a:p>
        </p:txBody>
      </p:sp>
      <p:sp>
        <p:nvSpPr>
          <p:cNvPr id="14" name="object 14"/>
          <p:cNvSpPr txBox="1">
            <a:spLocks noGrp="1"/>
          </p:cNvSpPr>
          <p:nvPr>
            <p:ph type="title"/>
          </p:nvPr>
        </p:nvSpPr>
        <p:spPr>
          <a:xfrm>
            <a:off x="3141112" y="1198703"/>
            <a:ext cx="5780638" cy="1170192"/>
          </a:xfrm>
          <a:prstGeom prst="rect">
            <a:avLst/>
          </a:prstGeom>
        </p:spPr>
        <p:txBody>
          <a:bodyPr vert="horz" wrap="square" lIns="0" tIns="117475" rIns="0" bIns="0" rtlCol="0">
            <a:spAutoFit/>
          </a:bodyPr>
          <a:lstStyle/>
          <a:p>
            <a:pPr marL="12700" marR="5080">
              <a:lnSpc>
                <a:spcPts val="4130"/>
              </a:lnSpc>
              <a:spcBef>
                <a:spcPts val="925"/>
              </a:spcBef>
            </a:pPr>
            <a:r>
              <a:rPr sz="4100" spc="110" dirty="0"/>
              <a:t>Data</a:t>
            </a:r>
            <a:r>
              <a:rPr sz="4100" spc="-120" dirty="0"/>
              <a:t> </a:t>
            </a:r>
            <a:r>
              <a:rPr sz="4100" spc="75" dirty="0"/>
              <a:t>Preparation </a:t>
            </a:r>
            <a:r>
              <a:rPr sz="4100" spc="-1185" dirty="0"/>
              <a:t> </a:t>
            </a:r>
            <a:r>
              <a:rPr sz="4100" spc="175" dirty="0"/>
              <a:t>and</a:t>
            </a:r>
            <a:r>
              <a:rPr sz="4100" spc="-90" dirty="0"/>
              <a:t> </a:t>
            </a:r>
            <a:r>
              <a:rPr sz="4100" spc="65" dirty="0"/>
              <a:t>Exploration</a:t>
            </a:r>
            <a:endParaRPr sz="4100" dirty="0"/>
          </a:p>
        </p:txBody>
      </p:sp>
      <p:pic>
        <p:nvPicPr>
          <p:cNvPr id="3" name="Picture 2">
            <a:extLst>
              <a:ext uri="{FF2B5EF4-FFF2-40B4-BE49-F238E27FC236}">
                <a16:creationId xmlns:a16="http://schemas.microsoft.com/office/drawing/2014/main" id="{2C7F192B-6CD7-4B20-B326-1499A46A1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550" y="2800162"/>
            <a:ext cx="7543800" cy="6883002"/>
          </a:xfrm>
          <a:prstGeom prst="rect">
            <a:avLst/>
          </a:prstGeom>
        </p:spPr>
      </p:pic>
      <p:grpSp>
        <p:nvGrpSpPr>
          <p:cNvPr id="6" name="Group 5">
            <a:extLst>
              <a:ext uri="{FF2B5EF4-FFF2-40B4-BE49-F238E27FC236}">
                <a16:creationId xmlns:a16="http://schemas.microsoft.com/office/drawing/2014/main" id="{F37F5ACA-8BDC-41EC-91B3-34B99965518A}"/>
              </a:ext>
            </a:extLst>
          </p:cNvPr>
          <p:cNvGrpSpPr/>
          <p:nvPr/>
        </p:nvGrpSpPr>
        <p:grpSpPr>
          <a:xfrm>
            <a:off x="10598150" y="3016250"/>
            <a:ext cx="6705600" cy="5638800"/>
            <a:chOff x="10598150" y="3016250"/>
            <a:chExt cx="6297295" cy="5308143"/>
          </a:xfrm>
        </p:grpSpPr>
        <p:sp>
          <p:nvSpPr>
            <p:cNvPr id="4" name="TextBox 3">
              <a:extLst>
                <a:ext uri="{FF2B5EF4-FFF2-40B4-BE49-F238E27FC236}">
                  <a16:creationId xmlns:a16="http://schemas.microsoft.com/office/drawing/2014/main" id="{1F76EF76-7D24-4502-9A1A-774A782F786C}"/>
                </a:ext>
              </a:extLst>
            </p:cNvPr>
            <p:cNvSpPr txBox="1"/>
            <p:nvPr/>
          </p:nvSpPr>
          <p:spPr>
            <a:xfrm>
              <a:off x="10936194" y="3168650"/>
              <a:ext cx="5867400" cy="3693319"/>
            </a:xfrm>
            <a:prstGeom prst="rect">
              <a:avLst/>
            </a:prstGeom>
            <a:noFill/>
          </p:spPr>
          <p:txBody>
            <a:bodyPr wrap="square" rtlCol="0">
              <a:spAutoFit/>
            </a:bodyPr>
            <a:lstStyle/>
            <a:p>
              <a:r>
                <a:rPr lang="en-US" sz="2600" dirty="0"/>
                <a:t>The majority of features have a very low correlation, however, some variables are perfectly positively correlated such as total evening charge and total evening minutes. There is weak positive correlation with churn for total day minutes, total day charge and customer service calls, while the rest of the features have a negligible correlation.</a:t>
              </a:r>
            </a:p>
          </p:txBody>
        </p:sp>
        <p:sp>
          <p:nvSpPr>
            <p:cNvPr id="5" name="Flowchart: Document 4">
              <a:extLst>
                <a:ext uri="{FF2B5EF4-FFF2-40B4-BE49-F238E27FC236}">
                  <a16:creationId xmlns:a16="http://schemas.microsoft.com/office/drawing/2014/main" id="{1DC99A1F-6A4A-4910-9E59-D6112655166B}"/>
                </a:ext>
              </a:extLst>
            </p:cNvPr>
            <p:cNvSpPr/>
            <p:nvPr/>
          </p:nvSpPr>
          <p:spPr>
            <a:xfrm>
              <a:off x="10598150" y="3016250"/>
              <a:ext cx="6297295" cy="5308143"/>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35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163"/>
            <a:ext cx="18281650" cy="10285095"/>
            <a:chOff x="0" y="2163"/>
            <a:chExt cx="18281650" cy="10285095"/>
          </a:xfrm>
        </p:grpSpPr>
        <p:pic>
          <p:nvPicPr>
            <p:cNvPr id="3" name="object 3"/>
            <p:cNvPicPr/>
            <p:nvPr/>
          </p:nvPicPr>
          <p:blipFill>
            <a:blip r:embed="rId2" cstate="print"/>
            <a:stretch>
              <a:fillRect/>
            </a:stretch>
          </p:blipFill>
          <p:spPr>
            <a:xfrm>
              <a:off x="0" y="2163"/>
              <a:ext cx="18281065" cy="10284836"/>
            </a:xfrm>
            <a:prstGeom prst="rect">
              <a:avLst/>
            </a:prstGeom>
          </p:spPr>
        </p:pic>
        <p:sp>
          <p:nvSpPr>
            <p:cNvPr id="4" name="object 4"/>
            <p:cNvSpPr/>
            <p:nvPr/>
          </p:nvSpPr>
          <p:spPr>
            <a:xfrm>
              <a:off x="0" y="4731766"/>
              <a:ext cx="9215120" cy="4476750"/>
            </a:xfrm>
            <a:custGeom>
              <a:avLst/>
              <a:gdLst/>
              <a:ahLst/>
              <a:cxnLst/>
              <a:rect l="l" t="t" r="r" b="b"/>
              <a:pathLst>
                <a:path w="9215120" h="4476750">
                  <a:moveTo>
                    <a:pt x="9215029" y="4476749"/>
                  </a:moveTo>
                  <a:lnTo>
                    <a:pt x="0" y="4476749"/>
                  </a:lnTo>
                  <a:lnTo>
                    <a:pt x="0" y="0"/>
                  </a:lnTo>
                  <a:lnTo>
                    <a:pt x="9215029" y="0"/>
                  </a:lnTo>
                  <a:lnTo>
                    <a:pt x="9215029" y="4476749"/>
                  </a:lnTo>
                  <a:close/>
                </a:path>
              </a:pathLst>
            </a:custGeom>
            <a:solidFill>
              <a:srgbClr val="000000"/>
            </a:solidFill>
          </p:spPr>
          <p:txBody>
            <a:bodyPr wrap="square" lIns="0" tIns="0" rIns="0" bIns="0" rtlCol="0"/>
            <a:lstStyle/>
            <a:p>
              <a:endParaRPr/>
            </a:p>
          </p:txBody>
        </p:sp>
      </p:grpSp>
      <p:sp>
        <p:nvSpPr>
          <p:cNvPr id="5" name="object 5"/>
          <p:cNvSpPr txBox="1"/>
          <p:nvPr/>
        </p:nvSpPr>
        <p:spPr>
          <a:xfrm>
            <a:off x="19635" y="5187924"/>
            <a:ext cx="8902115" cy="2232021"/>
          </a:xfrm>
          <a:prstGeom prst="rect">
            <a:avLst/>
          </a:prstGeom>
        </p:spPr>
        <p:txBody>
          <a:bodyPr vert="horz" wrap="square" lIns="0" tIns="15875" rIns="0" bIns="0" rtlCol="0">
            <a:spAutoFit/>
          </a:bodyPr>
          <a:lstStyle/>
          <a:p>
            <a:pPr marL="12700">
              <a:lnSpc>
                <a:spcPct val="100000"/>
              </a:lnSpc>
              <a:spcBef>
                <a:spcPts val="125"/>
              </a:spcBef>
            </a:pPr>
            <a:r>
              <a:rPr sz="7200" spc="245" dirty="0">
                <a:solidFill>
                  <a:srgbClr val="FFFFFF"/>
                </a:solidFill>
                <a:latin typeface="Times New Roman" panose="02020603050405020304" pitchFamily="18" charset="0"/>
                <a:cs typeface="Times New Roman" panose="02020603050405020304" pitchFamily="18" charset="0"/>
              </a:rPr>
              <a:t>M</a:t>
            </a:r>
            <a:r>
              <a:rPr sz="7200" spc="120" dirty="0">
                <a:solidFill>
                  <a:srgbClr val="FFFFFF"/>
                </a:solidFill>
                <a:latin typeface="Times New Roman" panose="02020603050405020304" pitchFamily="18" charset="0"/>
                <a:cs typeface="Times New Roman" panose="02020603050405020304" pitchFamily="18" charset="0"/>
              </a:rPr>
              <a:t>O</a:t>
            </a:r>
            <a:r>
              <a:rPr sz="7200" spc="130" dirty="0">
                <a:solidFill>
                  <a:srgbClr val="FFFFFF"/>
                </a:solidFill>
                <a:latin typeface="Times New Roman" panose="02020603050405020304" pitchFamily="18" charset="0"/>
                <a:cs typeface="Times New Roman" panose="02020603050405020304" pitchFamily="18" charset="0"/>
              </a:rPr>
              <a:t>D</a:t>
            </a:r>
            <a:r>
              <a:rPr sz="7200" spc="90" dirty="0">
                <a:solidFill>
                  <a:srgbClr val="FFFFFF"/>
                </a:solidFill>
                <a:latin typeface="Times New Roman" panose="02020603050405020304" pitchFamily="18" charset="0"/>
                <a:cs typeface="Times New Roman" panose="02020603050405020304" pitchFamily="18" charset="0"/>
              </a:rPr>
              <a:t>E</a:t>
            </a:r>
            <a:r>
              <a:rPr sz="7200" spc="75" dirty="0">
                <a:solidFill>
                  <a:srgbClr val="FFFFFF"/>
                </a:solidFill>
                <a:latin typeface="Times New Roman" panose="02020603050405020304" pitchFamily="18" charset="0"/>
                <a:cs typeface="Times New Roman" panose="02020603050405020304" pitchFamily="18" charset="0"/>
              </a:rPr>
              <a:t>L</a:t>
            </a:r>
            <a:r>
              <a:rPr sz="7200" spc="-175" dirty="0">
                <a:solidFill>
                  <a:srgbClr val="FFFFFF"/>
                </a:solidFill>
                <a:latin typeface="Times New Roman" panose="02020603050405020304" pitchFamily="18" charset="0"/>
                <a:cs typeface="Times New Roman" panose="02020603050405020304" pitchFamily="18" charset="0"/>
              </a:rPr>
              <a:t> </a:t>
            </a:r>
            <a:r>
              <a:rPr sz="7200" spc="155" dirty="0">
                <a:solidFill>
                  <a:srgbClr val="FFFFFF"/>
                </a:solidFill>
                <a:latin typeface="Times New Roman" panose="02020603050405020304" pitchFamily="18" charset="0"/>
                <a:cs typeface="Times New Roman" panose="02020603050405020304" pitchFamily="18" charset="0"/>
              </a:rPr>
              <a:t>B</a:t>
            </a:r>
            <a:r>
              <a:rPr sz="7200" spc="135" dirty="0">
                <a:solidFill>
                  <a:srgbClr val="FFFFFF"/>
                </a:solidFill>
                <a:latin typeface="Times New Roman" panose="02020603050405020304" pitchFamily="18" charset="0"/>
                <a:cs typeface="Times New Roman" panose="02020603050405020304" pitchFamily="18" charset="0"/>
              </a:rPr>
              <a:t>U</a:t>
            </a:r>
            <a:r>
              <a:rPr sz="7200" spc="-235" dirty="0">
                <a:solidFill>
                  <a:srgbClr val="FFFFFF"/>
                </a:solidFill>
                <a:latin typeface="Times New Roman" panose="02020603050405020304" pitchFamily="18" charset="0"/>
                <a:cs typeface="Times New Roman" panose="02020603050405020304" pitchFamily="18" charset="0"/>
              </a:rPr>
              <a:t>I</a:t>
            </a:r>
            <a:r>
              <a:rPr sz="7200" spc="75" dirty="0">
                <a:solidFill>
                  <a:srgbClr val="FFFFFF"/>
                </a:solidFill>
                <a:latin typeface="Times New Roman" panose="02020603050405020304" pitchFamily="18" charset="0"/>
                <a:cs typeface="Times New Roman" panose="02020603050405020304" pitchFamily="18" charset="0"/>
              </a:rPr>
              <a:t>L</a:t>
            </a:r>
            <a:r>
              <a:rPr sz="7200" spc="130" dirty="0">
                <a:solidFill>
                  <a:srgbClr val="FFFFFF"/>
                </a:solidFill>
                <a:latin typeface="Times New Roman" panose="02020603050405020304" pitchFamily="18" charset="0"/>
                <a:cs typeface="Times New Roman" panose="02020603050405020304" pitchFamily="18" charset="0"/>
              </a:rPr>
              <a:t>D</a:t>
            </a:r>
            <a:r>
              <a:rPr sz="7200" spc="-235" dirty="0">
                <a:solidFill>
                  <a:srgbClr val="FFFFFF"/>
                </a:solidFill>
                <a:latin typeface="Times New Roman" panose="02020603050405020304" pitchFamily="18" charset="0"/>
                <a:cs typeface="Times New Roman" panose="02020603050405020304" pitchFamily="18" charset="0"/>
              </a:rPr>
              <a:t>I</a:t>
            </a:r>
            <a:r>
              <a:rPr sz="7200" spc="150" dirty="0">
                <a:solidFill>
                  <a:srgbClr val="FFFFFF"/>
                </a:solidFill>
                <a:latin typeface="Times New Roman" panose="02020603050405020304" pitchFamily="18" charset="0"/>
                <a:cs typeface="Times New Roman" panose="02020603050405020304" pitchFamily="18" charset="0"/>
              </a:rPr>
              <a:t>N</a:t>
            </a:r>
            <a:r>
              <a:rPr sz="7200" spc="10" dirty="0">
                <a:solidFill>
                  <a:srgbClr val="FFFFFF"/>
                </a:solidFill>
                <a:latin typeface="Times New Roman" panose="02020603050405020304" pitchFamily="18" charset="0"/>
                <a:cs typeface="Times New Roman" panose="02020603050405020304" pitchFamily="18" charset="0"/>
              </a:rPr>
              <a:t>G</a:t>
            </a:r>
            <a:r>
              <a:rPr sz="7200" spc="-175" dirty="0">
                <a:solidFill>
                  <a:srgbClr val="FFFFFF"/>
                </a:solidFill>
                <a:latin typeface="Times New Roman" panose="02020603050405020304" pitchFamily="18" charset="0"/>
                <a:cs typeface="Times New Roman" panose="02020603050405020304" pitchFamily="18" charset="0"/>
              </a:rPr>
              <a:t> </a:t>
            </a:r>
            <a:r>
              <a:rPr sz="7200" spc="80" dirty="0">
                <a:solidFill>
                  <a:srgbClr val="FFFFFF"/>
                </a:solidFill>
                <a:latin typeface="Times New Roman" panose="02020603050405020304" pitchFamily="18" charset="0"/>
                <a:cs typeface="Times New Roman" panose="02020603050405020304" pitchFamily="18" charset="0"/>
              </a:rPr>
              <a:t>A</a:t>
            </a:r>
            <a:r>
              <a:rPr sz="7200" spc="150" dirty="0">
                <a:solidFill>
                  <a:srgbClr val="FFFFFF"/>
                </a:solidFill>
                <a:latin typeface="Times New Roman" panose="02020603050405020304" pitchFamily="18" charset="0"/>
                <a:cs typeface="Times New Roman" panose="02020603050405020304" pitchFamily="18" charset="0"/>
              </a:rPr>
              <a:t>N</a:t>
            </a:r>
            <a:r>
              <a:rPr sz="7200" spc="130" dirty="0">
                <a:solidFill>
                  <a:srgbClr val="FFFFFF"/>
                </a:solidFill>
                <a:latin typeface="Times New Roman" panose="02020603050405020304" pitchFamily="18" charset="0"/>
                <a:cs typeface="Times New Roman" panose="02020603050405020304" pitchFamily="18" charset="0"/>
              </a:rPr>
              <a:t>D</a:t>
            </a:r>
            <a:r>
              <a:rPr sz="7200" spc="-175" dirty="0">
                <a:solidFill>
                  <a:srgbClr val="FFFFFF"/>
                </a:solidFill>
                <a:latin typeface="Times New Roman" panose="02020603050405020304" pitchFamily="18" charset="0"/>
                <a:cs typeface="Times New Roman" panose="02020603050405020304" pitchFamily="18" charset="0"/>
              </a:rPr>
              <a:t> </a:t>
            </a:r>
            <a:r>
              <a:rPr sz="7200" spc="65" dirty="0">
                <a:solidFill>
                  <a:srgbClr val="FFFFFF"/>
                </a:solidFill>
                <a:latin typeface="Times New Roman" panose="02020603050405020304" pitchFamily="18" charset="0"/>
                <a:cs typeface="Times New Roman" panose="02020603050405020304" pitchFamily="18" charset="0"/>
              </a:rPr>
              <a:t>E</a:t>
            </a:r>
            <a:r>
              <a:rPr sz="7200" spc="-30" dirty="0">
                <a:solidFill>
                  <a:srgbClr val="FFFFFF"/>
                </a:solidFill>
                <a:latin typeface="Times New Roman" panose="02020603050405020304" pitchFamily="18" charset="0"/>
                <a:cs typeface="Times New Roman" panose="02020603050405020304" pitchFamily="18" charset="0"/>
              </a:rPr>
              <a:t>V</a:t>
            </a:r>
            <a:r>
              <a:rPr sz="7200" spc="80" dirty="0">
                <a:solidFill>
                  <a:srgbClr val="FFFFFF"/>
                </a:solidFill>
                <a:latin typeface="Times New Roman" panose="02020603050405020304" pitchFamily="18" charset="0"/>
                <a:cs typeface="Times New Roman" panose="02020603050405020304" pitchFamily="18" charset="0"/>
              </a:rPr>
              <a:t>A</a:t>
            </a:r>
            <a:r>
              <a:rPr sz="7200" spc="45" dirty="0">
                <a:solidFill>
                  <a:srgbClr val="FFFFFF"/>
                </a:solidFill>
                <a:latin typeface="Times New Roman" panose="02020603050405020304" pitchFamily="18" charset="0"/>
                <a:cs typeface="Times New Roman" panose="02020603050405020304" pitchFamily="18" charset="0"/>
              </a:rPr>
              <a:t>L</a:t>
            </a:r>
            <a:r>
              <a:rPr sz="7200" spc="100" dirty="0">
                <a:solidFill>
                  <a:srgbClr val="FFFFFF"/>
                </a:solidFill>
                <a:latin typeface="Times New Roman" panose="02020603050405020304" pitchFamily="18" charset="0"/>
                <a:cs typeface="Times New Roman" panose="02020603050405020304" pitchFamily="18" charset="0"/>
              </a:rPr>
              <a:t>U</a:t>
            </a:r>
            <a:r>
              <a:rPr sz="7200" spc="5" dirty="0">
                <a:solidFill>
                  <a:srgbClr val="FFFFFF"/>
                </a:solidFill>
                <a:latin typeface="Times New Roman" panose="02020603050405020304" pitchFamily="18" charset="0"/>
                <a:cs typeface="Times New Roman" panose="02020603050405020304" pitchFamily="18" charset="0"/>
              </a:rPr>
              <a:t>A</a:t>
            </a:r>
            <a:r>
              <a:rPr sz="7200" spc="-75" dirty="0">
                <a:solidFill>
                  <a:srgbClr val="FFFFFF"/>
                </a:solidFill>
                <a:latin typeface="Times New Roman" panose="02020603050405020304" pitchFamily="18" charset="0"/>
                <a:cs typeface="Times New Roman" panose="02020603050405020304" pitchFamily="18" charset="0"/>
              </a:rPr>
              <a:t>T</a:t>
            </a:r>
            <a:r>
              <a:rPr sz="7200" spc="-235" dirty="0">
                <a:solidFill>
                  <a:srgbClr val="FFFFFF"/>
                </a:solidFill>
                <a:latin typeface="Times New Roman" panose="02020603050405020304" pitchFamily="18" charset="0"/>
                <a:cs typeface="Times New Roman" panose="02020603050405020304" pitchFamily="18" charset="0"/>
              </a:rPr>
              <a:t>I</a:t>
            </a:r>
            <a:r>
              <a:rPr sz="7200" spc="120" dirty="0">
                <a:solidFill>
                  <a:srgbClr val="FFFFFF"/>
                </a:solidFill>
                <a:latin typeface="Times New Roman" panose="02020603050405020304" pitchFamily="18" charset="0"/>
                <a:cs typeface="Times New Roman" panose="02020603050405020304" pitchFamily="18" charset="0"/>
              </a:rPr>
              <a:t>O</a:t>
            </a:r>
            <a:r>
              <a:rPr sz="7200" spc="150" dirty="0">
                <a:solidFill>
                  <a:srgbClr val="FFFFFF"/>
                </a:solidFill>
                <a:latin typeface="Times New Roman" panose="02020603050405020304" pitchFamily="18" charset="0"/>
                <a:cs typeface="Times New Roman" panose="02020603050405020304" pitchFamily="18" charset="0"/>
              </a:rPr>
              <a:t>N</a:t>
            </a:r>
            <a:endParaRPr sz="7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p:nvPr/>
        </p:nvSpPr>
        <p:spPr>
          <a:xfrm>
            <a:off x="0" y="966120"/>
            <a:ext cx="9220200" cy="1390650"/>
          </a:xfrm>
          <a:custGeom>
            <a:avLst/>
            <a:gdLst/>
            <a:ahLst/>
            <a:cxnLst/>
            <a:rect l="l" t="t" r="r" b="b"/>
            <a:pathLst>
              <a:path w="9220200" h="1390650">
                <a:moveTo>
                  <a:pt x="9220198" y="1390649"/>
                </a:moveTo>
                <a:lnTo>
                  <a:pt x="0" y="1390649"/>
                </a:lnTo>
                <a:lnTo>
                  <a:pt x="0" y="0"/>
                </a:lnTo>
                <a:lnTo>
                  <a:pt x="9220198" y="0"/>
                </a:lnTo>
                <a:lnTo>
                  <a:pt x="9220198" y="1390649"/>
                </a:lnTo>
                <a:close/>
              </a:path>
            </a:pathLst>
          </a:custGeom>
          <a:solidFill>
            <a:srgbClr val="000000"/>
          </a:solidFill>
        </p:spPr>
        <p:txBody>
          <a:bodyPr wrap="square" lIns="0" tIns="0" rIns="0" bIns="0" rtlCol="0"/>
          <a:lstStyle/>
          <a:p>
            <a:endParaRPr dirty="0"/>
          </a:p>
        </p:txBody>
      </p:sp>
      <p:sp>
        <p:nvSpPr>
          <p:cNvPr id="11" name="object 11"/>
          <p:cNvSpPr txBox="1"/>
          <p:nvPr/>
        </p:nvSpPr>
        <p:spPr>
          <a:xfrm>
            <a:off x="1176972" y="1105525"/>
            <a:ext cx="1670685" cy="228268"/>
          </a:xfrm>
          <a:prstGeom prst="rect">
            <a:avLst/>
          </a:prstGeom>
        </p:spPr>
        <p:txBody>
          <a:bodyPr vert="horz" wrap="square" lIns="0" tIns="48260" rIns="0" bIns="0" rtlCol="0">
            <a:spAutoFit/>
          </a:bodyPr>
          <a:lstStyle/>
          <a:p>
            <a:pPr marL="12700" marR="5080">
              <a:lnSpc>
                <a:spcPts val="1430"/>
              </a:lnSpc>
              <a:spcBef>
                <a:spcPts val="380"/>
              </a:spcBef>
            </a:pPr>
            <a:r>
              <a:rPr lang="en-US" sz="1400" dirty="0">
                <a:latin typeface="Tahoma"/>
                <a:cs typeface="Tahoma"/>
              </a:rPr>
              <a:t>03</a:t>
            </a:r>
          </a:p>
        </p:txBody>
      </p:sp>
      <p:sp>
        <p:nvSpPr>
          <p:cNvPr id="12" name="object 12"/>
          <p:cNvSpPr txBox="1">
            <a:spLocks noGrp="1"/>
          </p:cNvSpPr>
          <p:nvPr>
            <p:ph type="title"/>
          </p:nvPr>
        </p:nvSpPr>
        <p:spPr>
          <a:xfrm>
            <a:off x="3162077" y="1105525"/>
            <a:ext cx="6058123" cy="1278555"/>
          </a:xfrm>
          <a:prstGeom prst="rect">
            <a:avLst/>
          </a:prstGeom>
        </p:spPr>
        <p:txBody>
          <a:bodyPr vert="horz" wrap="square" lIns="0" tIns="16510" rIns="0" bIns="0" rtlCol="0">
            <a:spAutoFit/>
          </a:bodyPr>
          <a:lstStyle/>
          <a:p>
            <a:pPr marL="12700">
              <a:lnSpc>
                <a:spcPct val="100000"/>
              </a:lnSpc>
              <a:spcBef>
                <a:spcPts val="130"/>
              </a:spcBef>
            </a:pPr>
            <a:r>
              <a:rPr sz="4100" spc="150" dirty="0"/>
              <a:t>Model</a:t>
            </a:r>
            <a:r>
              <a:rPr sz="4100" spc="-140" dirty="0"/>
              <a:t> </a:t>
            </a:r>
            <a:r>
              <a:rPr sz="4100" spc="140" dirty="0"/>
              <a:t>Building</a:t>
            </a:r>
            <a:r>
              <a:rPr lang="en-US" sz="4100" spc="140" dirty="0"/>
              <a:t> And Evaluation</a:t>
            </a:r>
            <a:endParaRPr sz="4100" dirty="0"/>
          </a:p>
        </p:txBody>
      </p:sp>
      <p:sp>
        <p:nvSpPr>
          <p:cNvPr id="13" name="TextBox 12">
            <a:extLst>
              <a:ext uri="{FF2B5EF4-FFF2-40B4-BE49-F238E27FC236}">
                <a16:creationId xmlns:a16="http://schemas.microsoft.com/office/drawing/2014/main" id="{13B2D095-0BD0-4A62-B1D8-16FC79B129CC}"/>
              </a:ext>
            </a:extLst>
          </p:cNvPr>
          <p:cNvSpPr txBox="1"/>
          <p:nvPr/>
        </p:nvSpPr>
        <p:spPr>
          <a:xfrm>
            <a:off x="692150" y="2711451"/>
            <a:ext cx="15392400" cy="1569660"/>
          </a:xfrm>
          <a:prstGeom prst="rect">
            <a:avLst/>
          </a:prstGeom>
          <a:noFill/>
        </p:spPr>
        <p:txBody>
          <a:bodyPr wrap="square" rtlCol="0">
            <a:spAutoFit/>
          </a:bodyPr>
          <a:lstStyle/>
          <a:p>
            <a:r>
              <a:rPr lang="en-US" sz="2400" dirty="0"/>
              <a:t>A logistic Regression model was chosen as it has good performance on binary classification tasks.</a:t>
            </a:r>
          </a:p>
          <a:p>
            <a:r>
              <a:rPr lang="en-US" sz="2400" dirty="0"/>
              <a:t>Other models were created too. that is Decision tree and Random Forest models.</a:t>
            </a:r>
          </a:p>
          <a:p>
            <a:r>
              <a:rPr lang="en-US" sz="2400" dirty="0"/>
              <a:t>The image below shows a summary of the models and their performance.</a:t>
            </a:r>
          </a:p>
          <a:p>
            <a:endParaRPr lang="en-US" sz="2400" dirty="0"/>
          </a:p>
        </p:txBody>
      </p:sp>
      <p:pic>
        <p:nvPicPr>
          <p:cNvPr id="15" name="Picture 14">
            <a:extLst>
              <a:ext uri="{FF2B5EF4-FFF2-40B4-BE49-F238E27FC236}">
                <a16:creationId xmlns:a16="http://schemas.microsoft.com/office/drawing/2014/main" id="{0347F949-5CC6-4FC6-9923-6910DF7C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77" y="4281112"/>
            <a:ext cx="13244973" cy="4267546"/>
          </a:xfrm>
          <a:prstGeom prst="rect">
            <a:avLst/>
          </a:prstGeom>
        </p:spPr>
      </p:pic>
      <p:grpSp>
        <p:nvGrpSpPr>
          <p:cNvPr id="19" name="Group 18">
            <a:extLst>
              <a:ext uri="{FF2B5EF4-FFF2-40B4-BE49-F238E27FC236}">
                <a16:creationId xmlns:a16="http://schemas.microsoft.com/office/drawing/2014/main" id="{9EFB41D8-F01E-4447-AB16-E41AC65D61C9}"/>
              </a:ext>
            </a:extLst>
          </p:cNvPr>
          <p:cNvGrpSpPr/>
          <p:nvPr/>
        </p:nvGrpSpPr>
        <p:grpSpPr>
          <a:xfrm>
            <a:off x="13755594" y="3702050"/>
            <a:ext cx="4329573" cy="3200400"/>
            <a:chOff x="13755594" y="3702050"/>
            <a:chExt cx="4329573" cy="3200400"/>
          </a:xfrm>
        </p:grpSpPr>
        <p:sp>
          <p:nvSpPr>
            <p:cNvPr id="17" name="Arrow: Pentagon 16">
              <a:extLst>
                <a:ext uri="{FF2B5EF4-FFF2-40B4-BE49-F238E27FC236}">
                  <a16:creationId xmlns:a16="http://schemas.microsoft.com/office/drawing/2014/main" id="{6FC81FE3-7D2A-4BE8-80BF-508AAA2925AE}"/>
                </a:ext>
              </a:extLst>
            </p:cNvPr>
            <p:cNvSpPr/>
            <p:nvPr/>
          </p:nvSpPr>
          <p:spPr>
            <a:xfrm rot="10800000">
              <a:off x="13755594" y="3702050"/>
              <a:ext cx="4329573" cy="3200400"/>
            </a:xfrm>
            <a:prstGeom prst="homePlate">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6C752A-BDEE-4530-840F-AF29B547CE37}"/>
                </a:ext>
              </a:extLst>
            </p:cNvPr>
            <p:cNvSpPr txBox="1"/>
            <p:nvPr/>
          </p:nvSpPr>
          <p:spPr>
            <a:xfrm>
              <a:off x="15229813" y="4256047"/>
              <a:ext cx="2596219" cy="2031325"/>
            </a:xfrm>
            <a:prstGeom prst="rect">
              <a:avLst/>
            </a:prstGeom>
            <a:noFill/>
          </p:spPr>
          <p:txBody>
            <a:bodyPr wrap="square" rtlCol="0">
              <a:spAutoFit/>
            </a:bodyPr>
            <a:lstStyle/>
            <a:p>
              <a:r>
                <a:rPr lang="en-US" dirty="0"/>
                <a:t>Decision tree with tuned hyperparameters is the model with the best performance. It has the highest precision score. The accuracy and recall scores are above average.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TotalTime>
  <Words>777</Words>
  <Application>Microsoft Office PowerPoint</Application>
  <PresentationFormat>Custom</PresentationFormat>
  <Paragraphs>65</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Georgia</vt:lpstr>
      <vt:lpstr>Ink Free</vt:lpstr>
      <vt:lpstr>Tahoma</vt:lpstr>
      <vt:lpstr>Times New Roman</vt:lpstr>
      <vt:lpstr>Verdana</vt:lpstr>
      <vt:lpstr>Office Theme</vt:lpstr>
      <vt:lpstr>CUSTOMER CHURN PREDICTION  AND RETENTION STRATEGY</vt:lpstr>
      <vt:lpstr>PowerPoint Presentation</vt:lpstr>
      <vt:lpstr>INTRODUCTION</vt:lpstr>
      <vt:lpstr>PowerPoint Presentation</vt:lpstr>
      <vt:lpstr>Data Preparation  and Exploration</vt:lpstr>
      <vt:lpstr>Data Preparation  and Exploration</vt:lpstr>
      <vt:lpstr>Data Preparation  and Exploration</vt:lpstr>
      <vt:lpstr>PowerPoint Presentation</vt:lpstr>
      <vt:lpstr>Model Building And Evaluation</vt:lpstr>
      <vt:lpstr>PowerPoint Presentation</vt:lpstr>
      <vt:lpstr>01.</vt:lpstr>
      <vt:lpstr>04.</vt:lpstr>
      <vt:lpstr>07.</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PREDICTION  AND RETENTION STRATEGY</dc:title>
  <dc:creator>Ian Vaati</dc:creator>
  <cp:lastModifiedBy>Ian Vaati</cp:lastModifiedBy>
  <cp:revision>9</cp:revision>
  <dcterms:created xsi:type="dcterms:W3CDTF">2023-10-23T02:38:54Z</dcterms:created>
  <dcterms:modified xsi:type="dcterms:W3CDTF">2023-10-23T03:51:36Z</dcterms:modified>
</cp:coreProperties>
</file>